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21"/>
  </p:notesMasterIdLst>
  <p:sldIdLst>
    <p:sldId id="256" r:id="rId2"/>
    <p:sldId id="263" r:id="rId3"/>
    <p:sldId id="264" r:id="rId4"/>
    <p:sldId id="257" r:id="rId5"/>
    <p:sldId id="262" r:id="rId6"/>
    <p:sldId id="259" r:id="rId7"/>
    <p:sldId id="260" r:id="rId8"/>
    <p:sldId id="261" r:id="rId9"/>
    <p:sldId id="275" r:id="rId10"/>
    <p:sldId id="276" r:id="rId11"/>
    <p:sldId id="265" r:id="rId12"/>
    <p:sldId id="266" r:id="rId13"/>
    <p:sldId id="272" r:id="rId14"/>
    <p:sldId id="273" r:id="rId15"/>
    <p:sldId id="274" r:id="rId16"/>
    <p:sldId id="267" r:id="rId17"/>
    <p:sldId id="277" r:id="rId18"/>
    <p:sldId id="268"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74"/>
  </p:normalViewPr>
  <p:slideViewPr>
    <p:cSldViewPr snapToGrid="0" snapToObjects="1">
      <p:cViewPr varScale="1">
        <p:scale>
          <a:sx n="102" d="100"/>
          <a:sy n="102" d="100"/>
        </p:scale>
        <p:origin x="41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tiff>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17E532-E539-0E4E-8B06-C4CA4F2C03C5}" type="datetimeFigureOut">
              <a:rPr lang="en-US" smtClean="0"/>
              <a:t>3/7/21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CB288A-B8B9-0643-B497-DF798363B187}" type="slidenum">
              <a:rPr lang="en-US" smtClean="0"/>
              <a:t>‹#›</a:t>
            </a:fld>
            <a:endParaRPr lang="en-US"/>
          </a:p>
        </p:txBody>
      </p:sp>
    </p:spTree>
    <p:extLst>
      <p:ext uri="{BB962C8B-B14F-4D97-AF65-F5344CB8AC3E}">
        <p14:creationId xmlns:p14="http://schemas.microsoft.com/office/powerpoint/2010/main" val="41017461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AAB62-3D32-5D4F-B2B6-61FBAABC87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E25B42-AC10-0646-BA82-3A5DDE1847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B95126-1A7D-F94E-B319-2F962DC0527D}"/>
              </a:ext>
            </a:extLst>
          </p:cNvPr>
          <p:cNvSpPr>
            <a:spLocks noGrp="1"/>
          </p:cNvSpPr>
          <p:nvPr>
            <p:ph type="dt" sz="half" idx="10"/>
          </p:nvPr>
        </p:nvSpPr>
        <p:spPr/>
        <p:txBody>
          <a:bodyPr/>
          <a:lstStyle/>
          <a:p>
            <a:fld id="{46D6BB10-8751-A341-9EBD-CCEE793F515C}" type="datetime1">
              <a:rPr lang="en-US" smtClean="0"/>
              <a:t>3/7/21</a:t>
            </a:fld>
            <a:endParaRPr lang="en-US"/>
          </a:p>
        </p:txBody>
      </p:sp>
      <p:sp>
        <p:nvSpPr>
          <p:cNvPr id="5" name="Footer Placeholder 4">
            <a:extLst>
              <a:ext uri="{FF2B5EF4-FFF2-40B4-BE49-F238E27FC236}">
                <a16:creationId xmlns:a16="http://schemas.microsoft.com/office/drawing/2014/main" id="{F2EC7D53-1CC4-324A-885E-4F849E00A44A}"/>
              </a:ext>
            </a:extLst>
          </p:cNvPr>
          <p:cNvSpPr>
            <a:spLocks noGrp="1"/>
          </p:cNvSpPr>
          <p:nvPr>
            <p:ph type="ftr" sz="quarter" idx="11"/>
          </p:nvPr>
        </p:nvSpPr>
        <p:spPr/>
        <p:txBody>
          <a:bodyPr/>
          <a:lstStyle/>
          <a:p>
            <a:r>
              <a:rPr lang="en-US"/>
              <a:t>Sankalp Singh, Scene Segmentation using MovieScenes Dataset, Syracuse University</a:t>
            </a:r>
          </a:p>
        </p:txBody>
      </p:sp>
      <p:sp>
        <p:nvSpPr>
          <p:cNvPr id="6" name="Slide Number Placeholder 5">
            <a:extLst>
              <a:ext uri="{FF2B5EF4-FFF2-40B4-BE49-F238E27FC236}">
                <a16:creationId xmlns:a16="http://schemas.microsoft.com/office/drawing/2014/main" id="{F050099F-6245-4E47-AA6C-71746B2B5F81}"/>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566535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69FA7-7903-7744-9A1A-7E4AA24CDD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CBAC64-59AD-8143-A62B-D7CB1920A87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B9E1BF-1B77-B744-83AD-71FAB6A12713}"/>
              </a:ext>
            </a:extLst>
          </p:cNvPr>
          <p:cNvSpPr>
            <a:spLocks noGrp="1"/>
          </p:cNvSpPr>
          <p:nvPr>
            <p:ph type="dt" sz="half" idx="10"/>
          </p:nvPr>
        </p:nvSpPr>
        <p:spPr/>
        <p:txBody>
          <a:bodyPr/>
          <a:lstStyle/>
          <a:p>
            <a:fld id="{326D3D72-E677-C548-B78B-61E5FCAAE10C}" type="datetime1">
              <a:rPr lang="en-US" smtClean="0"/>
              <a:t>3/7/21</a:t>
            </a:fld>
            <a:endParaRPr lang="en-US"/>
          </a:p>
        </p:txBody>
      </p:sp>
      <p:sp>
        <p:nvSpPr>
          <p:cNvPr id="5" name="Footer Placeholder 4">
            <a:extLst>
              <a:ext uri="{FF2B5EF4-FFF2-40B4-BE49-F238E27FC236}">
                <a16:creationId xmlns:a16="http://schemas.microsoft.com/office/drawing/2014/main" id="{20E5A6FA-8321-A142-9C24-546166CED33D}"/>
              </a:ext>
            </a:extLst>
          </p:cNvPr>
          <p:cNvSpPr>
            <a:spLocks noGrp="1"/>
          </p:cNvSpPr>
          <p:nvPr>
            <p:ph type="ftr" sz="quarter" idx="11"/>
          </p:nvPr>
        </p:nvSpPr>
        <p:spPr/>
        <p:txBody>
          <a:bodyPr/>
          <a:lstStyle/>
          <a:p>
            <a:r>
              <a:rPr lang="en-US"/>
              <a:t>Sankalp Singh, Scene Segmentation using MovieScenes Dataset, Syracuse University</a:t>
            </a:r>
          </a:p>
        </p:txBody>
      </p:sp>
      <p:sp>
        <p:nvSpPr>
          <p:cNvPr id="6" name="Slide Number Placeholder 5">
            <a:extLst>
              <a:ext uri="{FF2B5EF4-FFF2-40B4-BE49-F238E27FC236}">
                <a16:creationId xmlns:a16="http://schemas.microsoft.com/office/drawing/2014/main" id="{3913331F-3344-BA4E-A4E0-827592EE4AB0}"/>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886818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82315D-C6CC-C747-AE5B-F19DFB9DB5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C04AEA-C334-264D-8F8B-C2B64F7F2F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080575-E52E-2D41-A1A6-9AC28AF7CF8A}"/>
              </a:ext>
            </a:extLst>
          </p:cNvPr>
          <p:cNvSpPr>
            <a:spLocks noGrp="1"/>
          </p:cNvSpPr>
          <p:nvPr>
            <p:ph type="dt" sz="half" idx="10"/>
          </p:nvPr>
        </p:nvSpPr>
        <p:spPr/>
        <p:txBody>
          <a:bodyPr/>
          <a:lstStyle/>
          <a:p>
            <a:fld id="{AC0C9B7F-F4C6-8740-A8E3-991C0B4F38C5}" type="datetime1">
              <a:rPr lang="en-US" smtClean="0"/>
              <a:t>3/7/21</a:t>
            </a:fld>
            <a:endParaRPr lang="en-US"/>
          </a:p>
        </p:txBody>
      </p:sp>
      <p:sp>
        <p:nvSpPr>
          <p:cNvPr id="5" name="Footer Placeholder 4">
            <a:extLst>
              <a:ext uri="{FF2B5EF4-FFF2-40B4-BE49-F238E27FC236}">
                <a16:creationId xmlns:a16="http://schemas.microsoft.com/office/drawing/2014/main" id="{89D534A0-CFC8-5A4F-8522-49919448A993}"/>
              </a:ext>
            </a:extLst>
          </p:cNvPr>
          <p:cNvSpPr>
            <a:spLocks noGrp="1"/>
          </p:cNvSpPr>
          <p:nvPr>
            <p:ph type="ftr" sz="quarter" idx="11"/>
          </p:nvPr>
        </p:nvSpPr>
        <p:spPr/>
        <p:txBody>
          <a:bodyPr/>
          <a:lstStyle/>
          <a:p>
            <a:r>
              <a:rPr lang="en-US"/>
              <a:t>Sankalp Singh, Scene Segmentation using MovieScenes Dataset, Syracuse University</a:t>
            </a:r>
          </a:p>
        </p:txBody>
      </p:sp>
      <p:sp>
        <p:nvSpPr>
          <p:cNvPr id="6" name="Slide Number Placeholder 5">
            <a:extLst>
              <a:ext uri="{FF2B5EF4-FFF2-40B4-BE49-F238E27FC236}">
                <a16:creationId xmlns:a16="http://schemas.microsoft.com/office/drawing/2014/main" id="{6EF87F1C-B95A-8448-A551-D6E433D9F36E}"/>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3765364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38DE5-65E2-E04E-8A61-6EDB9D030E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306F6F-0787-714A-AF47-DAC05CC89F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B79E30-64FF-F74F-B337-17087FC71398}"/>
              </a:ext>
            </a:extLst>
          </p:cNvPr>
          <p:cNvSpPr>
            <a:spLocks noGrp="1"/>
          </p:cNvSpPr>
          <p:nvPr>
            <p:ph type="dt" sz="half" idx="10"/>
          </p:nvPr>
        </p:nvSpPr>
        <p:spPr/>
        <p:txBody>
          <a:bodyPr/>
          <a:lstStyle/>
          <a:p>
            <a:fld id="{9BF5C678-322B-DF4C-9B5B-22C7B6407F7B}" type="datetime1">
              <a:rPr lang="en-US" smtClean="0"/>
              <a:t>3/7/21</a:t>
            </a:fld>
            <a:endParaRPr lang="en-US"/>
          </a:p>
        </p:txBody>
      </p:sp>
      <p:sp>
        <p:nvSpPr>
          <p:cNvPr id="5" name="Footer Placeholder 4">
            <a:extLst>
              <a:ext uri="{FF2B5EF4-FFF2-40B4-BE49-F238E27FC236}">
                <a16:creationId xmlns:a16="http://schemas.microsoft.com/office/drawing/2014/main" id="{6375E7F0-098D-1D4B-A6D1-5938CEA9CE38}"/>
              </a:ext>
            </a:extLst>
          </p:cNvPr>
          <p:cNvSpPr>
            <a:spLocks noGrp="1"/>
          </p:cNvSpPr>
          <p:nvPr>
            <p:ph type="ftr" sz="quarter" idx="11"/>
          </p:nvPr>
        </p:nvSpPr>
        <p:spPr/>
        <p:txBody>
          <a:bodyPr/>
          <a:lstStyle/>
          <a:p>
            <a:r>
              <a:rPr lang="en-US"/>
              <a:t>Sankalp Singh, Scene Segmentation using MovieScenes Dataset, Syracuse University</a:t>
            </a:r>
          </a:p>
        </p:txBody>
      </p:sp>
      <p:sp>
        <p:nvSpPr>
          <p:cNvPr id="6" name="Slide Number Placeholder 5">
            <a:extLst>
              <a:ext uri="{FF2B5EF4-FFF2-40B4-BE49-F238E27FC236}">
                <a16:creationId xmlns:a16="http://schemas.microsoft.com/office/drawing/2014/main" id="{C47D739F-AEB7-274B-98C9-6E3C37F98384}"/>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1051063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4DE0C-3FB0-F84C-B5F1-C5D688D1F8C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37D198-FD87-F247-A682-90854CB5CD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66ED178-8726-2A45-BED2-737CB65B3EE4}"/>
              </a:ext>
            </a:extLst>
          </p:cNvPr>
          <p:cNvSpPr>
            <a:spLocks noGrp="1"/>
          </p:cNvSpPr>
          <p:nvPr>
            <p:ph type="dt" sz="half" idx="10"/>
          </p:nvPr>
        </p:nvSpPr>
        <p:spPr/>
        <p:txBody>
          <a:bodyPr/>
          <a:lstStyle/>
          <a:p>
            <a:fld id="{E31436D9-152D-2341-931E-1CC56892D0F9}" type="datetime1">
              <a:rPr lang="en-US" smtClean="0"/>
              <a:t>3/7/21</a:t>
            </a:fld>
            <a:endParaRPr lang="en-US"/>
          </a:p>
        </p:txBody>
      </p:sp>
      <p:sp>
        <p:nvSpPr>
          <p:cNvPr id="5" name="Footer Placeholder 4">
            <a:extLst>
              <a:ext uri="{FF2B5EF4-FFF2-40B4-BE49-F238E27FC236}">
                <a16:creationId xmlns:a16="http://schemas.microsoft.com/office/drawing/2014/main" id="{DB6EC525-CB22-4C4D-88DC-FE8097F97D7E}"/>
              </a:ext>
            </a:extLst>
          </p:cNvPr>
          <p:cNvSpPr>
            <a:spLocks noGrp="1"/>
          </p:cNvSpPr>
          <p:nvPr>
            <p:ph type="ftr" sz="quarter" idx="11"/>
          </p:nvPr>
        </p:nvSpPr>
        <p:spPr/>
        <p:txBody>
          <a:bodyPr/>
          <a:lstStyle/>
          <a:p>
            <a:r>
              <a:rPr lang="en-US"/>
              <a:t>Sankalp Singh, Scene Segmentation using MovieScenes Dataset, Syracuse University</a:t>
            </a:r>
          </a:p>
        </p:txBody>
      </p:sp>
      <p:sp>
        <p:nvSpPr>
          <p:cNvPr id="6" name="Slide Number Placeholder 5">
            <a:extLst>
              <a:ext uri="{FF2B5EF4-FFF2-40B4-BE49-F238E27FC236}">
                <a16:creationId xmlns:a16="http://schemas.microsoft.com/office/drawing/2014/main" id="{F7C7E303-03AF-CB43-B346-54A136D1AF6D}"/>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2746787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8F60C-742B-B747-B426-3E16496EE4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7B12F2-D02A-3E4C-9AAA-6B9F46FC3F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5B2344-F7E7-F94D-B916-D52B69A410D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5598FF8-788C-D24D-B7BF-32BAE9BF542A}"/>
              </a:ext>
            </a:extLst>
          </p:cNvPr>
          <p:cNvSpPr>
            <a:spLocks noGrp="1"/>
          </p:cNvSpPr>
          <p:nvPr>
            <p:ph type="dt" sz="half" idx="10"/>
          </p:nvPr>
        </p:nvSpPr>
        <p:spPr/>
        <p:txBody>
          <a:bodyPr/>
          <a:lstStyle/>
          <a:p>
            <a:fld id="{75E021BA-A98B-244D-8811-D2A7F9AC7241}" type="datetime1">
              <a:rPr lang="en-US" smtClean="0"/>
              <a:t>3/7/21</a:t>
            </a:fld>
            <a:endParaRPr lang="en-US"/>
          </a:p>
        </p:txBody>
      </p:sp>
      <p:sp>
        <p:nvSpPr>
          <p:cNvPr id="6" name="Footer Placeholder 5">
            <a:extLst>
              <a:ext uri="{FF2B5EF4-FFF2-40B4-BE49-F238E27FC236}">
                <a16:creationId xmlns:a16="http://schemas.microsoft.com/office/drawing/2014/main" id="{D5552F79-AF6F-B248-8349-5888BE4904F3}"/>
              </a:ext>
            </a:extLst>
          </p:cNvPr>
          <p:cNvSpPr>
            <a:spLocks noGrp="1"/>
          </p:cNvSpPr>
          <p:nvPr>
            <p:ph type="ftr" sz="quarter" idx="11"/>
          </p:nvPr>
        </p:nvSpPr>
        <p:spPr/>
        <p:txBody>
          <a:bodyPr/>
          <a:lstStyle/>
          <a:p>
            <a:r>
              <a:rPr lang="en-US"/>
              <a:t>Sankalp Singh, Scene Segmentation using MovieScenes Dataset, Syracuse University</a:t>
            </a:r>
          </a:p>
        </p:txBody>
      </p:sp>
      <p:sp>
        <p:nvSpPr>
          <p:cNvPr id="7" name="Slide Number Placeholder 6">
            <a:extLst>
              <a:ext uri="{FF2B5EF4-FFF2-40B4-BE49-F238E27FC236}">
                <a16:creationId xmlns:a16="http://schemas.microsoft.com/office/drawing/2014/main" id="{A2F808F1-1A89-6941-A2F1-1ED03686E275}"/>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1984381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D98B5-B456-F645-B609-98EBFD06EFD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FC81287-29F4-924B-A616-7461237C98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B75068-4CFB-9142-A518-CE81CA58C1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A8E87D8-2C20-4D4A-B4D6-DB075FAA4B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E3722CB-ACA5-8249-A6A5-FC601A45B9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443E2ED-252C-D44A-9BF3-FE0813641A76}"/>
              </a:ext>
            </a:extLst>
          </p:cNvPr>
          <p:cNvSpPr>
            <a:spLocks noGrp="1"/>
          </p:cNvSpPr>
          <p:nvPr>
            <p:ph type="dt" sz="half" idx="10"/>
          </p:nvPr>
        </p:nvSpPr>
        <p:spPr/>
        <p:txBody>
          <a:bodyPr/>
          <a:lstStyle/>
          <a:p>
            <a:fld id="{C8CC080C-8653-3649-9D95-0462AA981FD4}" type="datetime1">
              <a:rPr lang="en-US" smtClean="0"/>
              <a:t>3/7/21</a:t>
            </a:fld>
            <a:endParaRPr lang="en-US"/>
          </a:p>
        </p:txBody>
      </p:sp>
      <p:sp>
        <p:nvSpPr>
          <p:cNvPr id="8" name="Footer Placeholder 7">
            <a:extLst>
              <a:ext uri="{FF2B5EF4-FFF2-40B4-BE49-F238E27FC236}">
                <a16:creationId xmlns:a16="http://schemas.microsoft.com/office/drawing/2014/main" id="{6BE972D0-3AAD-2A40-8089-577EE955091D}"/>
              </a:ext>
            </a:extLst>
          </p:cNvPr>
          <p:cNvSpPr>
            <a:spLocks noGrp="1"/>
          </p:cNvSpPr>
          <p:nvPr>
            <p:ph type="ftr" sz="quarter" idx="11"/>
          </p:nvPr>
        </p:nvSpPr>
        <p:spPr/>
        <p:txBody>
          <a:bodyPr/>
          <a:lstStyle/>
          <a:p>
            <a:r>
              <a:rPr lang="en-US"/>
              <a:t>Sankalp Singh, Scene Segmentation using MovieScenes Dataset, Syracuse University</a:t>
            </a:r>
          </a:p>
        </p:txBody>
      </p:sp>
      <p:sp>
        <p:nvSpPr>
          <p:cNvPr id="9" name="Slide Number Placeholder 8">
            <a:extLst>
              <a:ext uri="{FF2B5EF4-FFF2-40B4-BE49-F238E27FC236}">
                <a16:creationId xmlns:a16="http://schemas.microsoft.com/office/drawing/2014/main" id="{49778714-2FE3-4A4F-877D-8F96A6E411E6}"/>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3547103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8DB56-3966-CD45-BA72-BCB56FB58F5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4C1AC6-0D74-144C-AD03-0B1F34D074BC}"/>
              </a:ext>
            </a:extLst>
          </p:cNvPr>
          <p:cNvSpPr>
            <a:spLocks noGrp="1"/>
          </p:cNvSpPr>
          <p:nvPr>
            <p:ph type="dt" sz="half" idx="10"/>
          </p:nvPr>
        </p:nvSpPr>
        <p:spPr/>
        <p:txBody>
          <a:bodyPr/>
          <a:lstStyle/>
          <a:p>
            <a:fld id="{20114BC9-31D4-E049-8E0B-2B10B3EB82D2}" type="datetime1">
              <a:rPr lang="en-US" smtClean="0"/>
              <a:t>3/7/21</a:t>
            </a:fld>
            <a:endParaRPr lang="en-US"/>
          </a:p>
        </p:txBody>
      </p:sp>
      <p:sp>
        <p:nvSpPr>
          <p:cNvPr id="4" name="Footer Placeholder 3">
            <a:extLst>
              <a:ext uri="{FF2B5EF4-FFF2-40B4-BE49-F238E27FC236}">
                <a16:creationId xmlns:a16="http://schemas.microsoft.com/office/drawing/2014/main" id="{F10E99F7-B9E0-4A4F-AD0F-00159A3ADBCB}"/>
              </a:ext>
            </a:extLst>
          </p:cNvPr>
          <p:cNvSpPr>
            <a:spLocks noGrp="1"/>
          </p:cNvSpPr>
          <p:nvPr>
            <p:ph type="ftr" sz="quarter" idx="11"/>
          </p:nvPr>
        </p:nvSpPr>
        <p:spPr/>
        <p:txBody>
          <a:bodyPr/>
          <a:lstStyle/>
          <a:p>
            <a:r>
              <a:rPr lang="en-US"/>
              <a:t>Sankalp Singh, Scene Segmentation using MovieScenes Dataset, Syracuse University</a:t>
            </a:r>
          </a:p>
        </p:txBody>
      </p:sp>
      <p:sp>
        <p:nvSpPr>
          <p:cNvPr id="5" name="Slide Number Placeholder 4">
            <a:extLst>
              <a:ext uri="{FF2B5EF4-FFF2-40B4-BE49-F238E27FC236}">
                <a16:creationId xmlns:a16="http://schemas.microsoft.com/office/drawing/2014/main" id="{FD11FC1D-A8D5-774B-AF0A-0E2447C1C3A6}"/>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2754570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E7FD9B-64BD-B94E-AE61-A69830A51135}"/>
              </a:ext>
            </a:extLst>
          </p:cNvPr>
          <p:cNvSpPr>
            <a:spLocks noGrp="1"/>
          </p:cNvSpPr>
          <p:nvPr>
            <p:ph type="dt" sz="half" idx="10"/>
          </p:nvPr>
        </p:nvSpPr>
        <p:spPr/>
        <p:txBody>
          <a:bodyPr/>
          <a:lstStyle/>
          <a:p>
            <a:fld id="{EF4B307F-B885-4441-A471-D7F2CB290D71}" type="datetime1">
              <a:rPr lang="en-US" smtClean="0"/>
              <a:t>3/7/21</a:t>
            </a:fld>
            <a:endParaRPr lang="en-US"/>
          </a:p>
        </p:txBody>
      </p:sp>
      <p:sp>
        <p:nvSpPr>
          <p:cNvPr id="3" name="Footer Placeholder 2">
            <a:extLst>
              <a:ext uri="{FF2B5EF4-FFF2-40B4-BE49-F238E27FC236}">
                <a16:creationId xmlns:a16="http://schemas.microsoft.com/office/drawing/2014/main" id="{4F753018-61F3-314F-9B97-C11DF67FFEB6}"/>
              </a:ext>
            </a:extLst>
          </p:cNvPr>
          <p:cNvSpPr>
            <a:spLocks noGrp="1"/>
          </p:cNvSpPr>
          <p:nvPr>
            <p:ph type="ftr" sz="quarter" idx="11"/>
          </p:nvPr>
        </p:nvSpPr>
        <p:spPr/>
        <p:txBody>
          <a:bodyPr/>
          <a:lstStyle/>
          <a:p>
            <a:r>
              <a:rPr lang="en-US"/>
              <a:t>Sankalp Singh, Scene Segmentation using MovieScenes Dataset, Syracuse University</a:t>
            </a:r>
          </a:p>
        </p:txBody>
      </p:sp>
      <p:sp>
        <p:nvSpPr>
          <p:cNvPr id="4" name="Slide Number Placeholder 3">
            <a:extLst>
              <a:ext uri="{FF2B5EF4-FFF2-40B4-BE49-F238E27FC236}">
                <a16:creationId xmlns:a16="http://schemas.microsoft.com/office/drawing/2014/main" id="{ADEB51B5-6B25-6F47-B8AA-4D39A2927599}"/>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1420719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BAB15-1A14-6543-A1B6-267E85986D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FA58E4D-2019-EA44-A227-301DE0DBC7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7673D87-7AAA-0C43-BE6A-FDB2393572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BAE817-937F-D34D-9DD9-01CF1A6F0888}"/>
              </a:ext>
            </a:extLst>
          </p:cNvPr>
          <p:cNvSpPr>
            <a:spLocks noGrp="1"/>
          </p:cNvSpPr>
          <p:nvPr>
            <p:ph type="dt" sz="half" idx="10"/>
          </p:nvPr>
        </p:nvSpPr>
        <p:spPr/>
        <p:txBody>
          <a:bodyPr/>
          <a:lstStyle/>
          <a:p>
            <a:fld id="{BAE44D0F-B2F0-C74B-A32D-79F3A48A71E1}" type="datetime1">
              <a:rPr lang="en-US" smtClean="0"/>
              <a:t>3/7/21</a:t>
            </a:fld>
            <a:endParaRPr lang="en-US"/>
          </a:p>
        </p:txBody>
      </p:sp>
      <p:sp>
        <p:nvSpPr>
          <p:cNvPr id="6" name="Footer Placeholder 5">
            <a:extLst>
              <a:ext uri="{FF2B5EF4-FFF2-40B4-BE49-F238E27FC236}">
                <a16:creationId xmlns:a16="http://schemas.microsoft.com/office/drawing/2014/main" id="{E42C4ABE-535C-974F-9067-93BE0E63BBBE}"/>
              </a:ext>
            </a:extLst>
          </p:cNvPr>
          <p:cNvSpPr>
            <a:spLocks noGrp="1"/>
          </p:cNvSpPr>
          <p:nvPr>
            <p:ph type="ftr" sz="quarter" idx="11"/>
          </p:nvPr>
        </p:nvSpPr>
        <p:spPr/>
        <p:txBody>
          <a:bodyPr/>
          <a:lstStyle/>
          <a:p>
            <a:r>
              <a:rPr lang="en-US"/>
              <a:t>Sankalp Singh, Scene Segmentation using MovieScenes Dataset, Syracuse University</a:t>
            </a:r>
          </a:p>
        </p:txBody>
      </p:sp>
      <p:sp>
        <p:nvSpPr>
          <p:cNvPr id="7" name="Slide Number Placeholder 6">
            <a:extLst>
              <a:ext uri="{FF2B5EF4-FFF2-40B4-BE49-F238E27FC236}">
                <a16:creationId xmlns:a16="http://schemas.microsoft.com/office/drawing/2014/main" id="{67BD33A9-079A-944F-BCEC-E3FAAC57AA94}"/>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3345885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C8D5C-3AFE-0042-A999-4897099490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B31F221-CA77-724E-8FE9-585F3E9AE2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403CDD-817E-FA4D-9D42-9373CC7888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ED3211-8A13-1B4B-9318-5E8CAD3934B8}"/>
              </a:ext>
            </a:extLst>
          </p:cNvPr>
          <p:cNvSpPr>
            <a:spLocks noGrp="1"/>
          </p:cNvSpPr>
          <p:nvPr>
            <p:ph type="dt" sz="half" idx="10"/>
          </p:nvPr>
        </p:nvSpPr>
        <p:spPr/>
        <p:txBody>
          <a:bodyPr/>
          <a:lstStyle/>
          <a:p>
            <a:fld id="{5020F15A-74EF-274F-9121-744908FC127B}" type="datetime1">
              <a:rPr lang="en-US" smtClean="0"/>
              <a:t>3/7/21</a:t>
            </a:fld>
            <a:endParaRPr lang="en-US"/>
          </a:p>
        </p:txBody>
      </p:sp>
      <p:sp>
        <p:nvSpPr>
          <p:cNvPr id="6" name="Footer Placeholder 5">
            <a:extLst>
              <a:ext uri="{FF2B5EF4-FFF2-40B4-BE49-F238E27FC236}">
                <a16:creationId xmlns:a16="http://schemas.microsoft.com/office/drawing/2014/main" id="{7E956A43-974B-E34E-B548-2CE7AE9DDDC5}"/>
              </a:ext>
            </a:extLst>
          </p:cNvPr>
          <p:cNvSpPr>
            <a:spLocks noGrp="1"/>
          </p:cNvSpPr>
          <p:nvPr>
            <p:ph type="ftr" sz="quarter" idx="11"/>
          </p:nvPr>
        </p:nvSpPr>
        <p:spPr/>
        <p:txBody>
          <a:bodyPr/>
          <a:lstStyle/>
          <a:p>
            <a:r>
              <a:rPr lang="en-US"/>
              <a:t>Sankalp Singh, Scene Segmentation using MovieScenes Dataset, Syracuse University</a:t>
            </a:r>
          </a:p>
        </p:txBody>
      </p:sp>
      <p:sp>
        <p:nvSpPr>
          <p:cNvPr id="7" name="Slide Number Placeholder 6">
            <a:extLst>
              <a:ext uri="{FF2B5EF4-FFF2-40B4-BE49-F238E27FC236}">
                <a16:creationId xmlns:a16="http://schemas.microsoft.com/office/drawing/2014/main" id="{C9651E90-D962-0F44-B332-99A2C9472F61}"/>
              </a:ext>
            </a:extLst>
          </p:cNvPr>
          <p:cNvSpPr>
            <a:spLocks noGrp="1"/>
          </p:cNvSpPr>
          <p:nvPr>
            <p:ph type="sldNum" sz="quarter" idx="12"/>
          </p:nvPr>
        </p:nvSpPr>
        <p:spPr/>
        <p:txBody>
          <a:bodyPr/>
          <a:lstStyle/>
          <a:p>
            <a:fld id="{1563CB08-A77E-9046-8BC4-52513EF7A544}" type="slidenum">
              <a:rPr lang="en-US" smtClean="0"/>
              <a:t>‹#›</a:t>
            </a:fld>
            <a:endParaRPr lang="en-US"/>
          </a:p>
        </p:txBody>
      </p:sp>
    </p:spTree>
    <p:extLst>
      <p:ext uri="{BB962C8B-B14F-4D97-AF65-F5344CB8AC3E}">
        <p14:creationId xmlns:p14="http://schemas.microsoft.com/office/powerpoint/2010/main" val="4063718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C584D3-F681-A54F-A08D-4AFF58DAA2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C3E81EB-FA46-EA44-B20D-9D88773380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39CB4B-600A-5D45-960B-64644261AC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A6206A-8BCA-734E-B3DE-3047A1D05495}" type="datetime1">
              <a:rPr lang="en-US" smtClean="0"/>
              <a:t>3/7/21</a:t>
            </a:fld>
            <a:endParaRPr lang="en-US"/>
          </a:p>
        </p:txBody>
      </p:sp>
      <p:sp>
        <p:nvSpPr>
          <p:cNvPr id="5" name="Footer Placeholder 4">
            <a:extLst>
              <a:ext uri="{FF2B5EF4-FFF2-40B4-BE49-F238E27FC236}">
                <a16:creationId xmlns:a16="http://schemas.microsoft.com/office/drawing/2014/main" id="{C6C2C545-69DB-8540-B793-AE2A08A32A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Sankalp Singh, Scene Segmentation using MovieScenes Dataset, Syracuse University</a:t>
            </a:r>
          </a:p>
        </p:txBody>
      </p:sp>
      <p:sp>
        <p:nvSpPr>
          <p:cNvPr id="6" name="Slide Number Placeholder 5">
            <a:extLst>
              <a:ext uri="{FF2B5EF4-FFF2-40B4-BE49-F238E27FC236}">
                <a16:creationId xmlns:a16="http://schemas.microsoft.com/office/drawing/2014/main" id="{9933FF46-BA4D-4A4A-BE78-E849EDC145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63CB08-A77E-9046-8BC4-52513EF7A544}" type="slidenum">
              <a:rPr lang="en-US" smtClean="0"/>
              <a:t>‹#›</a:t>
            </a:fld>
            <a:endParaRPr lang="en-US"/>
          </a:p>
        </p:txBody>
      </p:sp>
    </p:spTree>
    <p:extLst>
      <p:ext uri="{BB962C8B-B14F-4D97-AF65-F5344CB8AC3E}">
        <p14:creationId xmlns:p14="http://schemas.microsoft.com/office/powerpoint/2010/main" val="172610665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jp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6890E-6325-9E41-ADB3-416287A8D4CA}"/>
              </a:ext>
            </a:extLst>
          </p:cNvPr>
          <p:cNvSpPr>
            <a:spLocks noGrp="1"/>
          </p:cNvSpPr>
          <p:nvPr>
            <p:ph type="ctrTitle"/>
          </p:nvPr>
        </p:nvSpPr>
        <p:spPr>
          <a:xfrm>
            <a:off x="1524000" y="338202"/>
            <a:ext cx="9144000" cy="2387600"/>
          </a:xfrm>
        </p:spPr>
        <p:txBody>
          <a:bodyPr>
            <a:normAutofit fontScale="90000"/>
          </a:bodyPr>
          <a:lstStyle/>
          <a:p>
            <a:br>
              <a:rPr lang="en-US" dirty="0"/>
            </a:br>
            <a:br>
              <a:rPr lang="en-US" dirty="0"/>
            </a:br>
            <a:r>
              <a:rPr lang="en-US" sz="4400" b="1" dirty="0">
                <a:solidFill>
                  <a:srgbClr val="00B0F0"/>
                </a:solidFill>
              </a:rPr>
              <a:t>Scene Segmentation using </a:t>
            </a:r>
            <a:r>
              <a:rPr lang="en-US" sz="4400" b="1" dirty="0" err="1">
                <a:solidFill>
                  <a:srgbClr val="00B0F0"/>
                </a:solidFill>
              </a:rPr>
              <a:t>MovieScenes</a:t>
            </a:r>
            <a:r>
              <a:rPr lang="en-US" sz="4400" b="1" dirty="0">
                <a:solidFill>
                  <a:srgbClr val="00B0F0"/>
                </a:solidFill>
              </a:rPr>
              <a:t> Dataset</a:t>
            </a:r>
            <a:br>
              <a:rPr lang="en-US" dirty="0"/>
            </a:br>
            <a:br>
              <a:rPr lang="en-US" dirty="0"/>
            </a:br>
            <a:r>
              <a:rPr lang="en-US" sz="4400" b="1" dirty="0" err="1">
                <a:solidFill>
                  <a:srgbClr val="00B0F0"/>
                </a:solidFill>
              </a:rPr>
              <a:t>Eluvio</a:t>
            </a:r>
            <a:r>
              <a:rPr lang="en-US" sz="4400" b="1" dirty="0">
                <a:solidFill>
                  <a:srgbClr val="00B0F0"/>
                </a:solidFill>
              </a:rPr>
              <a:t> Challenge</a:t>
            </a:r>
          </a:p>
        </p:txBody>
      </p:sp>
      <p:sp>
        <p:nvSpPr>
          <p:cNvPr id="3" name="Subtitle 2">
            <a:extLst>
              <a:ext uri="{FF2B5EF4-FFF2-40B4-BE49-F238E27FC236}">
                <a16:creationId xmlns:a16="http://schemas.microsoft.com/office/drawing/2014/main" id="{A27C80D7-DE4E-FC4E-B129-7A2851AFA8E4}"/>
              </a:ext>
            </a:extLst>
          </p:cNvPr>
          <p:cNvSpPr>
            <a:spLocks noGrp="1"/>
          </p:cNvSpPr>
          <p:nvPr>
            <p:ph type="subTitle" idx="1"/>
          </p:nvPr>
        </p:nvSpPr>
        <p:spPr>
          <a:xfrm>
            <a:off x="1640910" y="4864036"/>
            <a:ext cx="9144000" cy="1655762"/>
          </a:xfrm>
        </p:spPr>
        <p:txBody>
          <a:bodyPr/>
          <a:lstStyle/>
          <a:p>
            <a:r>
              <a:rPr lang="en-US" dirty="0"/>
              <a:t>Sankalp Singh</a:t>
            </a:r>
          </a:p>
          <a:p>
            <a:r>
              <a:rPr lang="en-US" dirty="0"/>
              <a:t>ssingh56@syr.edu</a:t>
            </a:r>
          </a:p>
          <a:p>
            <a:r>
              <a:rPr lang="en-US" dirty="0"/>
              <a:t>201-417-5997</a:t>
            </a:r>
          </a:p>
        </p:txBody>
      </p:sp>
      <p:pic>
        <p:nvPicPr>
          <p:cNvPr id="5" name="Picture 4">
            <a:extLst>
              <a:ext uri="{FF2B5EF4-FFF2-40B4-BE49-F238E27FC236}">
                <a16:creationId xmlns:a16="http://schemas.microsoft.com/office/drawing/2014/main" id="{F83370FC-5528-444D-8F08-6E86D1EB2909}"/>
              </a:ext>
            </a:extLst>
          </p:cNvPr>
          <p:cNvPicPr/>
          <p:nvPr/>
        </p:nvPicPr>
        <p:blipFill>
          <a:blip r:embed="rId2">
            <a:extLst>
              <a:ext uri="{28A0092B-C50C-407E-A947-70E740481C1C}">
                <a14:useLocalDpi xmlns:a14="http://schemas.microsoft.com/office/drawing/2010/main" val="0"/>
              </a:ext>
            </a:extLst>
          </a:blip>
          <a:stretch>
            <a:fillRect/>
          </a:stretch>
        </p:blipFill>
        <p:spPr>
          <a:xfrm>
            <a:off x="10369615" y="136525"/>
            <a:ext cx="1605267" cy="1118064"/>
          </a:xfrm>
          <a:prstGeom prst="rect">
            <a:avLst/>
          </a:prstGeom>
        </p:spPr>
      </p:pic>
      <p:sp>
        <p:nvSpPr>
          <p:cNvPr id="7" name="Footer Placeholder 6">
            <a:extLst>
              <a:ext uri="{FF2B5EF4-FFF2-40B4-BE49-F238E27FC236}">
                <a16:creationId xmlns:a16="http://schemas.microsoft.com/office/drawing/2014/main" id="{550D33DF-E4AD-1B46-B794-F8AAD879061E}"/>
              </a:ext>
            </a:extLst>
          </p:cNvPr>
          <p:cNvSpPr>
            <a:spLocks noGrp="1"/>
          </p:cNvSpPr>
          <p:nvPr>
            <p:ph type="ftr" sz="quarter" idx="11"/>
          </p:nvPr>
        </p:nvSpPr>
        <p:spPr>
          <a:xfrm>
            <a:off x="0" y="6356350"/>
            <a:ext cx="11974882" cy="365125"/>
          </a:xfrm>
        </p:spPr>
        <p:txBody>
          <a:bodyPr/>
          <a:lstStyle/>
          <a:p>
            <a:r>
              <a:rPr lang="en-US" dirty="0"/>
              <a:t>Sankalp Singh, Scene Segmentation using </a:t>
            </a:r>
            <a:r>
              <a:rPr lang="en-US" dirty="0" err="1"/>
              <a:t>MovieScenes</a:t>
            </a:r>
            <a:r>
              <a:rPr lang="en-US" dirty="0"/>
              <a:t> Dataset, Syracuse University</a:t>
            </a:r>
          </a:p>
        </p:txBody>
      </p:sp>
      <p:pic>
        <p:nvPicPr>
          <p:cNvPr id="9" name="Picture 8">
            <a:extLst>
              <a:ext uri="{FF2B5EF4-FFF2-40B4-BE49-F238E27FC236}">
                <a16:creationId xmlns:a16="http://schemas.microsoft.com/office/drawing/2014/main" id="{BCC2736C-F47E-7D4E-A63C-8E7626D64F08}"/>
              </a:ext>
            </a:extLst>
          </p:cNvPr>
          <p:cNvPicPr>
            <a:picLocks noChangeAspect="1"/>
          </p:cNvPicPr>
          <p:nvPr/>
        </p:nvPicPr>
        <p:blipFill>
          <a:blip r:embed="rId3"/>
          <a:stretch>
            <a:fillRect/>
          </a:stretch>
        </p:blipFill>
        <p:spPr>
          <a:xfrm>
            <a:off x="4972050" y="3017076"/>
            <a:ext cx="2247900" cy="1016000"/>
          </a:xfrm>
          <a:prstGeom prst="rect">
            <a:avLst/>
          </a:prstGeom>
        </p:spPr>
      </p:pic>
    </p:spTree>
    <p:extLst>
      <p:ext uri="{BB962C8B-B14F-4D97-AF65-F5344CB8AC3E}">
        <p14:creationId xmlns:p14="http://schemas.microsoft.com/office/powerpoint/2010/main" val="2138484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C1F71-BBA7-7B4F-8795-D7ACC36B11B6}"/>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Feature Engineering: Introducing Lags</a:t>
            </a:r>
          </a:p>
        </p:txBody>
      </p:sp>
      <p:sp>
        <p:nvSpPr>
          <p:cNvPr id="3" name="Content Placeholder 2">
            <a:extLst>
              <a:ext uri="{FF2B5EF4-FFF2-40B4-BE49-F238E27FC236}">
                <a16:creationId xmlns:a16="http://schemas.microsoft.com/office/drawing/2014/main" id="{84F68BE8-C292-E245-BD44-97619CDE6AB1}"/>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To handle the sequential shot features, we have introduced new features with a single lag for all the 4 semantic features</a:t>
            </a:r>
          </a:p>
          <a:p>
            <a:r>
              <a:rPr lang="en-US" sz="2000" dirty="0">
                <a:latin typeface="Times New Roman" panose="02020603050405020304" pitchFamily="18" charset="0"/>
                <a:cs typeface="Times New Roman" panose="02020603050405020304" pitchFamily="18" charset="0"/>
              </a:rPr>
              <a:t>We have introduced a new column for each of the 2048 place columns and 512 cast, action and audio columns</a:t>
            </a:r>
          </a:p>
        </p:txBody>
      </p:sp>
      <p:pic>
        <p:nvPicPr>
          <p:cNvPr id="5" name="Picture 4">
            <a:extLst>
              <a:ext uri="{FF2B5EF4-FFF2-40B4-BE49-F238E27FC236}">
                <a16:creationId xmlns:a16="http://schemas.microsoft.com/office/drawing/2014/main" id="{3451B4F6-D89B-704A-B2AE-D11E548527BB}"/>
              </a:ext>
            </a:extLst>
          </p:cNvPr>
          <p:cNvPicPr>
            <a:picLocks noChangeAspect="1"/>
          </p:cNvPicPr>
          <p:nvPr/>
        </p:nvPicPr>
        <p:blipFill>
          <a:blip r:embed="rId2"/>
          <a:stretch>
            <a:fillRect/>
          </a:stretch>
        </p:blipFill>
        <p:spPr>
          <a:xfrm>
            <a:off x="964503" y="3429000"/>
            <a:ext cx="10742163" cy="2170134"/>
          </a:xfrm>
          <a:prstGeom prst="rect">
            <a:avLst/>
          </a:prstGeom>
        </p:spPr>
      </p:pic>
      <p:sp>
        <p:nvSpPr>
          <p:cNvPr id="6" name="Footer Placeholder 5">
            <a:extLst>
              <a:ext uri="{FF2B5EF4-FFF2-40B4-BE49-F238E27FC236}">
                <a16:creationId xmlns:a16="http://schemas.microsoft.com/office/drawing/2014/main" id="{FB1DAE94-C5D5-FF4B-AB1D-FEF2BB4EFBF7}"/>
              </a:ext>
            </a:extLst>
          </p:cNvPr>
          <p:cNvSpPr>
            <a:spLocks noGrp="1"/>
          </p:cNvSpPr>
          <p:nvPr>
            <p:ph type="ftr" sz="quarter" idx="11"/>
          </p:nvPr>
        </p:nvSpPr>
        <p:spPr>
          <a:xfrm>
            <a:off x="2743199" y="6356350"/>
            <a:ext cx="6776581" cy="365125"/>
          </a:xfrm>
        </p:spPr>
        <p:txBody>
          <a:bodyPr/>
          <a:lstStyle/>
          <a:p>
            <a:r>
              <a:rPr lang="en-US" dirty="0"/>
              <a:t>Sankalp Singh, Scene Segmentation using </a:t>
            </a:r>
            <a:r>
              <a:rPr lang="en-US" dirty="0" err="1"/>
              <a:t>MovieScenes</a:t>
            </a:r>
            <a:r>
              <a:rPr lang="en-US" dirty="0"/>
              <a:t> Dataset, Syracuse University</a:t>
            </a:r>
          </a:p>
        </p:txBody>
      </p:sp>
      <p:pic>
        <p:nvPicPr>
          <p:cNvPr id="7" name="Picture 6">
            <a:extLst>
              <a:ext uri="{FF2B5EF4-FFF2-40B4-BE49-F238E27FC236}">
                <a16:creationId xmlns:a16="http://schemas.microsoft.com/office/drawing/2014/main" id="{8714FFF5-19E3-4D44-BC7C-42C119C1C263}"/>
              </a:ext>
            </a:extLst>
          </p:cNvPr>
          <p:cNvPicPr/>
          <p:nvPr/>
        </p:nvPicPr>
        <p:blipFill>
          <a:blip r:embed="rId3">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3330496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FC3A5-515F-7E46-9117-7C690D778ECA}"/>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Modeling Approaches</a:t>
            </a:r>
            <a:endParaRPr lang="en-US" sz="4000" dirty="0">
              <a:solidFill>
                <a:srgbClr val="00B0F0"/>
              </a:solidFill>
            </a:endParaRPr>
          </a:p>
        </p:txBody>
      </p:sp>
      <p:sp>
        <p:nvSpPr>
          <p:cNvPr id="3" name="Content Placeholder 2">
            <a:extLst>
              <a:ext uri="{FF2B5EF4-FFF2-40B4-BE49-F238E27FC236}">
                <a16:creationId xmlns:a16="http://schemas.microsoft.com/office/drawing/2014/main" id="{52C13E5F-342B-D84E-B34B-5C19F6EFF8C9}"/>
              </a:ext>
            </a:extLst>
          </p:cNvPr>
          <p:cNvSpPr>
            <a:spLocks noGrp="1"/>
          </p:cNvSpPr>
          <p:nvPr>
            <p:ph idx="1"/>
          </p:nvPr>
        </p:nvSpPr>
        <p:spPr>
          <a:xfrm>
            <a:off x="700413" y="1253331"/>
            <a:ext cx="10515600" cy="4351338"/>
          </a:xfrm>
        </p:spPr>
        <p:txBody>
          <a:bodyPr>
            <a:normAutofit/>
          </a:bodyPr>
          <a:lstStyle/>
          <a:p>
            <a:pPr marL="0" indent="0">
              <a:buNone/>
            </a:pPr>
            <a:endParaRPr lang="en-US" sz="2000" b="1"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1) We have implemented the models without using "</a:t>
            </a:r>
            <a:r>
              <a:rPr lang="en-US" sz="2000" dirty="0" err="1">
                <a:latin typeface="Times New Roman" panose="02020603050405020304" pitchFamily="18" charset="0"/>
                <a:cs typeface="Times New Roman" panose="02020603050405020304" pitchFamily="18" charset="0"/>
              </a:rPr>
              <a:t>scene_transition_boundary_prediction</a:t>
            </a:r>
            <a:r>
              <a:rPr lang="en-US" sz="2000" dirty="0">
                <a:latin typeface="Times New Roman" panose="02020603050405020304" pitchFamily="18" charset="0"/>
                <a:cs typeface="Times New Roman" panose="02020603050405020304" pitchFamily="18" charset="0"/>
              </a:rPr>
              <a:t>" as a predictor – without lags </a:t>
            </a:r>
          </a:p>
          <a:p>
            <a:pPr marL="0" indent="0">
              <a:buNone/>
            </a:pPr>
            <a:r>
              <a:rPr lang="en-US" sz="2000" dirty="0">
                <a:latin typeface="Times New Roman" panose="02020603050405020304" pitchFamily="18" charset="0"/>
                <a:cs typeface="Times New Roman" panose="02020603050405020304" pitchFamily="18" charset="0"/>
              </a:rPr>
              <a:t>2) We have implemented the models using "</a:t>
            </a:r>
            <a:r>
              <a:rPr lang="en-US" sz="2000" dirty="0" err="1">
                <a:latin typeface="Times New Roman" panose="02020603050405020304" pitchFamily="18" charset="0"/>
                <a:cs typeface="Times New Roman" panose="02020603050405020304" pitchFamily="18" charset="0"/>
              </a:rPr>
              <a:t>scene_transition_boundary_prediction</a:t>
            </a:r>
            <a:r>
              <a:rPr lang="en-US" sz="2000" dirty="0">
                <a:latin typeface="Times New Roman" panose="02020603050405020304" pitchFamily="18" charset="0"/>
                <a:cs typeface="Times New Roman" panose="02020603050405020304" pitchFamily="18" charset="0"/>
              </a:rPr>
              <a:t>" as a predictor without lags</a:t>
            </a:r>
          </a:p>
          <a:p>
            <a:pPr marL="0" indent="0">
              <a:buNone/>
            </a:pPr>
            <a:r>
              <a:rPr lang="en-US" sz="2000" dirty="0">
                <a:latin typeface="Times New Roman" panose="02020603050405020304" pitchFamily="18" charset="0"/>
                <a:cs typeface="Times New Roman" panose="02020603050405020304" pitchFamily="18" charset="0"/>
              </a:rPr>
              <a:t>3)  We have implemented the models using "</a:t>
            </a:r>
            <a:r>
              <a:rPr lang="en-US" sz="2000" dirty="0" err="1">
                <a:latin typeface="Times New Roman" panose="02020603050405020304" pitchFamily="18" charset="0"/>
                <a:cs typeface="Times New Roman" panose="02020603050405020304" pitchFamily="18" charset="0"/>
              </a:rPr>
              <a:t>scene_transition_boundary_prediction</a:t>
            </a:r>
            <a:r>
              <a:rPr lang="en-US" sz="2000" dirty="0">
                <a:latin typeface="Times New Roman" panose="02020603050405020304" pitchFamily="18" charset="0"/>
                <a:cs typeface="Times New Roman" panose="02020603050405020304" pitchFamily="18" charset="0"/>
              </a:rPr>
              <a:t>" as a predictor with lags</a:t>
            </a:r>
          </a:p>
          <a:p>
            <a:pPr marL="0" indent="0">
              <a:buNone/>
            </a:pPr>
            <a:r>
              <a:rPr lang="en-US" sz="2000" dirty="0">
                <a:latin typeface="Times New Roman" panose="02020603050405020304" pitchFamily="18" charset="0"/>
                <a:cs typeface="Times New Roman" panose="02020603050405020304" pitchFamily="18" charset="0"/>
              </a:rPr>
              <a:t>4) We have implemented the models without using "</a:t>
            </a:r>
            <a:r>
              <a:rPr lang="en-US" sz="2000" dirty="0" err="1">
                <a:latin typeface="Times New Roman" panose="02020603050405020304" pitchFamily="18" charset="0"/>
                <a:cs typeface="Times New Roman" panose="02020603050405020304" pitchFamily="18" charset="0"/>
              </a:rPr>
              <a:t>scene_transition_boundary_prediction</a:t>
            </a:r>
            <a:r>
              <a:rPr lang="en-US" sz="2000" dirty="0">
                <a:latin typeface="Times New Roman" panose="02020603050405020304" pitchFamily="18" charset="0"/>
                <a:cs typeface="Times New Roman" panose="02020603050405020304" pitchFamily="18" charset="0"/>
              </a:rPr>
              <a:t>" as a predictor – with lags </a:t>
            </a:r>
          </a:p>
          <a:p>
            <a:pPr marL="0" indent="0">
              <a:buNone/>
            </a:pPr>
            <a:endParaRPr lang="en-US" sz="20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3D379495-4C67-7E42-AC7A-EB29D2842069}"/>
              </a:ext>
            </a:extLst>
          </p:cNvPr>
          <p:cNvSpPr>
            <a:spLocks noGrp="1"/>
          </p:cNvSpPr>
          <p:nvPr>
            <p:ph type="ftr" sz="quarter" idx="11"/>
          </p:nvPr>
        </p:nvSpPr>
        <p:spPr>
          <a:xfrm>
            <a:off x="1778695" y="6356350"/>
            <a:ext cx="8855901" cy="365125"/>
          </a:xfrm>
        </p:spPr>
        <p:txBody>
          <a:bodyPr/>
          <a:lstStyle/>
          <a:p>
            <a:r>
              <a:rPr lang="en-US" dirty="0"/>
              <a:t>Sankalp Singh, Scene Segmentation using </a:t>
            </a:r>
            <a:r>
              <a:rPr lang="en-US" dirty="0" err="1"/>
              <a:t>MovieScenes</a:t>
            </a:r>
            <a:r>
              <a:rPr lang="en-US" dirty="0"/>
              <a:t> Dataset, Syracuse University</a:t>
            </a:r>
          </a:p>
        </p:txBody>
      </p:sp>
      <p:pic>
        <p:nvPicPr>
          <p:cNvPr id="5" name="Picture 4">
            <a:extLst>
              <a:ext uri="{FF2B5EF4-FFF2-40B4-BE49-F238E27FC236}">
                <a16:creationId xmlns:a16="http://schemas.microsoft.com/office/drawing/2014/main" id="{B1C85440-9EB6-6C40-A62E-6762C63DA6F2}"/>
              </a:ext>
            </a:extLst>
          </p:cNvPr>
          <p:cNvPicPr/>
          <p:nvPr/>
        </p:nvPicPr>
        <p:blipFill>
          <a:blip r:embed="rId2">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2892391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CA35-6C98-6C4C-A852-273F632C18D4}"/>
              </a:ext>
            </a:extLst>
          </p:cNvPr>
          <p:cNvSpPr>
            <a:spLocks noGrp="1"/>
          </p:cNvSpPr>
          <p:nvPr>
            <p:ph type="title"/>
          </p:nvPr>
        </p:nvSpPr>
        <p:spPr/>
        <p:txBody>
          <a:bodyPr/>
          <a:lstStyle/>
          <a:p>
            <a:r>
              <a:rPr lang="en-US" b="1" dirty="0">
                <a:solidFill>
                  <a:srgbClr val="00B0F0"/>
                </a:solidFill>
              </a:rPr>
              <a:t>Evaluation &amp; Results – Model Approach 1</a:t>
            </a:r>
          </a:p>
        </p:txBody>
      </p:sp>
      <p:graphicFrame>
        <p:nvGraphicFramePr>
          <p:cNvPr id="4" name="Table 4">
            <a:extLst>
              <a:ext uri="{FF2B5EF4-FFF2-40B4-BE49-F238E27FC236}">
                <a16:creationId xmlns:a16="http://schemas.microsoft.com/office/drawing/2014/main" id="{DDC91957-B8D9-3048-8D94-DE4C16014DDC}"/>
              </a:ext>
            </a:extLst>
          </p:cNvPr>
          <p:cNvGraphicFramePr>
            <a:graphicFrameLocks noGrp="1"/>
          </p:cNvGraphicFramePr>
          <p:nvPr>
            <p:extLst>
              <p:ext uri="{D42A27DB-BD31-4B8C-83A1-F6EECF244321}">
                <p14:modId xmlns:p14="http://schemas.microsoft.com/office/powerpoint/2010/main" val="2414123301"/>
              </p:ext>
            </p:extLst>
          </p:nvPr>
        </p:nvGraphicFramePr>
        <p:xfrm>
          <a:off x="1902912" y="1690688"/>
          <a:ext cx="6242002" cy="3946024"/>
        </p:xfrm>
        <a:graphic>
          <a:graphicData uri="http://schemas.openxmlformats.org/drawingml/2006/table">
            <a:tbl>
              <a:tblPr firstRow="1" bandRow="1">
                <a:tableStyleId>{5C22544A-7EE6-4342-B048-85BDC9FD1C3A}</a:tableStyleId>
              </a:tblPr>
              <a:tblGrid>
                <a:gridCol w="1635706">
                  <a:extLst>
                    <a:ext uri="{9D8B030D-6E8A-4147-A177-3AD203B41FA5}">
                      <a16:colId xmlns:a16="http://schemas.microsoft.com/office/drawing/2014/main" val="4172969437"/>
                    </a:ext>
                  </a:extLst>
                </a:gridCol>
                <a:gridCol w="729224">
                  <a:extLst>
                    <a:ext uri="{9D8B030D-6E8A-4147-A177-3AD203B41FA5}">
                      <a16:colId xmlns:a16="http://schemas.microsoft.com/office/drawing/2014/main" val="1088426481"/>
                    </a:ext>
                  </a:extLst>
                </a:gridCol>
                <a:gridCol w="969268">
                  <a:extLst>
                    <a:ext uri="{9D8B030D-6E8A-4147-A177-3AD203B41FA5}">
                      <a16:colId xmlns:a16="http://schemas.microsoft.com/office/drawing/2014/main" val="171739192"/>
                    </a:ext>
                  </a:extLst>
                </a:gridCol>
                <a:gridCol w="969268">
                  <a:extLst>
                    <a:ext uri="{9D8B030D-6E8A-4147-A177-3AD203B41FA5}">
                      <a16:colId xmlns:a16="http://schemas.microsoft.com/office/drawing/2014/main" val="2193439482"/>
                    </a:ext>
                  </a:extLst>
                </a:gridCol>
                <a:gridCol w="969268">
                  <a:extLst>
                    <a:ext uri="{9D8B030D-6E8A-4147-A177-3AD203B41FA5}">
                      <a16:colId xmlns:a16="http://schemas.microsoft.com/office/drawing/2014/main" val="1332155336"/>
                    </a:ext>
                  </a:extLst>
                </a:gridCol>
                <a:gridCol w="969268">
                  <a:extLst>
                    <a:ext uri="{9D8B030D-6E8A-4147-A177-3AD203B41FA5}">
                      <a16:colId xmlns:a16="http://schemas.microsoft.com/office/drawing/2014/main" val="3811010312"/>
                    </a:ext>
                  </a:extLst>
                </a:gridCol>
              </a:tblGrid>
              <a:tr h="1578410">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Models without boundary prediction feature and without lags</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Recall</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Accuracy</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Precision</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F1</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AUC</a:t>
                      </a:r>
                    </a:p>
                  </a:txBody>
                  <a:tcPr marL="68580" marR="68580" marT="0" marB="0"/>
                </a:tc>
                <a:extLst>
                  <a:ext uri="{0D108BD9-81ED-4DB2-BD59-A6C34878D82A}">
                    <a16:rowId xmlns:a16="http://schemas.microsoft.com/office/drawing/2014/main" val="3575931808"/>
                  </a:ext>
                </a:extLst>
              </a:tr>
              <a:tr h="591904">
                <a:tc>
                  <a:txBody>
                    <a:bodyPr/>
                    <a:lstStyle/>
                    <a:p>
                      <a:pPr marL="0" marR="0" algn="ctr">
                        <a:spcBef>
                          <a:spcPts val="0"/>
                        </a:spcBef>
                        <a:spcAft>
                          <a:spcPts val="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Logistic Regression</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67</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68</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71</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69</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74.9</a:t>
                      </a:r>
                    </a:p>
                  </a:txBody>
                  <a:tcPr marL="68580" marR="68580" marT="0" marB="0"/>
                </a:tc>
                <a:extLst>
                  <a:ext uri="{0D108BD9-81ED-4DB2-BD59-A6C34878D82A}">
                    <a16:rowId xmlns:a16="http://schemas.microsoft.com/office/drawing/2014/main" val="833572202"/>
                  </a:ext>
                </a:extLst>
              </a:tr>
              <a:tr h="394602">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Random Forest</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65</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65</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63</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64</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71.9</a:t>
                      </a:r>
                    </a:p>
                  </a:txBody>
                  <a:tcPr marL="68580" marR="68580" marT="0" marB="0"/>
                </a:tc>
                <a:extLst>
                  <a:ext uri="{0D108BD9-81ED-4DB2-BD59-A6C34878D82A}">
                    <a16:rowId xmlns:a16="http://schemas.microsoft.com/office/drawing/2014/main" val="495619785"/>
                  </a:ext>
                </a:extLst>
              </a:tr>
              <a:tr h="591904">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Artificial Neural Network</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72</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69</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67</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70</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72.8</a:t>
                      </a:r>
                    </a:p>
                  </a:txBody>
                  <a:tcPr marL="68580" marR="68580" marT="0" marB="0"/>
                </a:tc>
                <a:extLst>
                  <a:ext uri="{0D108BD9-81ED-4DB2-BD59-A6C34878D82A}">
                    <a16:rowId xmlns:a16="http://schemas.microsoft.com/office/drawing/2014/main" val="3623959397"/>
                  </a:ext>
                </a:extLst>
              </a:tr>
              <a:tr h="394602">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Gradient Boosting</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67</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68</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72</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69</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72.8</a:t>
                      </a:r>
                    </a:p>
                  </a:txBody>
                  <a:tcPr marL="68580" marR="68580" marT="0" marB="0"/>
                </a:tc>
                <a:extLst>
                  <a:ext uri="{0D108BD9-81ED-4DB2-BD59-A6C34878D82A}">
                    <a16:rowId xmlns:a16="http://schemas.microsoft.com/office/drawing/2014/main" val="3043637123"/>
                  </a:ext>
                </a:extLst>
              </a:tr>
              <a:tr h="394602">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Linear SVM</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68</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70</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76</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72</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tc>
                <a:extLst>
                  <a:ext uri="{0D108BD9-81ED-4DB2-BD59-A6C34878D82A}">
                    <a16:rowId xmlns:a16="http://schemas.microsoft.com/office/drawing/2014/main" val="535117505"/>
                  </a:ext>
                </a:extLst>
              </a:tr>
            </a:tbl>
          </a:graphicData>
        </a:graphic>
      </p:graphicFrame>
      <p:sp>
        <p:nvSpPr>
          <p:cNvPr id="3" name="Footer Placeholder 2">
            <a:extLst>
              <a:ext uri="{FF2B5EF4-FFF2-40B4-BE49-F238E27FC236}">
                <a16:creationId xmlns:a16="http://schemas.microsoft.com/office/drawing/2014/main" id="{73E6EE0E-D101-DE4D-9698-21118156C79D}"/>
              </a:ext>
            </a:extLst>
          </p:cNvPr>
          <p:cNvSpPr>
            <a:spLocks noGrp="1"/>
          </p:cNvSpPr>
          <p:nvPr>
            <p:ph type="ftr" sz="quarter" idx="11"/>
          </p:nvPr>
        </p:nvSpPr>
        <p:spPr>
          <a:xfrm>
            <a:off x="2480153" y="6356350"/>
            <a:ext cx="7214992" cy="365125"/>
          </a:xfrm>
        </p:spPr>
        <p:txBody>
          <a:bodyPr/>
          <a:lstStyle/>
          <a:p>
            <a:r>
              <a:rPr lang="en-US" dirty="0"/>
              <a:t>Sankalp Singh, Scene Segmentation using </a:t>
            </a:r>
            <a:r>
              <a:rPr lang="en-US" dirty="0" err="1"/>
              <a:t>MovieScenes</a:t>
            </a:r>
            <a:r>
              <a:rPr lang="en-US" dirty="0"/>
              <a:t> Dataset, Syracuse University</a:t>
            </a:r>
          </a:p>
        </p:txBody>
      </p:sp>
      <p:pic>
        <p:nvPicPr>
          <p:cNvPr id="5" name="Picture 4">
            <a:extLst>
              <a:ext uri="{FF2B5EF4-FFF2-40B4-BE49-F238E27FC236}">
                <a16:creationId xmlns:a16="http://schemas.microsoft.com/office/drawing/2014/main" id="{85E3B18A-339E-4E4D-AA14-B27030F0D33F}"/>
              </a:ext>
            </a:extLst>
          </p:cNvPr>
          <p:cNvPicPr/>
          <p:nvPr/>
        </p:nvPicPr>
        <p:blipFill>
          <a:blip r:embed="rId2">
            <a:extLst>
              <a:ext uri="{28A0092B-C50C-407E-A947-70E740481C1C}">
                <a14:useLocalDpi xmlns:a14="http://schemas.microsoft.com/office/drawing/2010/main" val="0"/>
              </a:ext>
            </a:extLst>
          </a:blip>
          <a:stretch>
            <a:fillRect/>
          </a:stretch>
        </p:blipFill>
        <p:spPr>
          <a:xfrm>
            <a:off x="10359024" y="134539"/>
            <a:ext cx="1605267" cy="1118064"/>
          </a:xfrm>
          <a:prstGeom prst="rect">
            <a:avLst/>
          </a:prstGeom>
        </p:spPr>
      </p:pic>
    </p:spTree>
    <p:extLst>
      <p:ext uri="{BB962C8B-B14F-4D97-AF65-F5344CB8AC3E}">
        <p14:creationId xmlns:p14="http://schemas.microsoft.com/office/powerpoint/2010/main" val="108241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196E5-463D-F94C-9E62-B0534331322B}"/>
              </a:ext>
            </a:extLst>
          </p:cNvPr>
          <p:cNvSpPr>
            <a:spLocks noGrp="1"/>
          </p:cNvSpPr>
          <p:nvPr>
            <p:ph type="title"/>
          </p:nvPr>
        </p:nvSpPr>
        <p:spPr/>
        <p:txBody>
          <a:bodyPr/>
          <a:lstStyle/>
          <a:p>
            <a:r>
              <a:rPr lang="en-US" b="1" dirty="0">
                <a:solidFill>
                  <a:srgbClr val="00B0F0"/>
                </a:solidFill>
              </a:rPr>
              <a:t>Evaluation &amp; Results – Model Approach 2</a:t>
            </a:r>
            <a:endParaRPr lang="en-US" dirty="0">
              <a:solidFill>
                <a:srgbClr val="00B0F0"/>
              </a:solidFill>
            </a:endParaRPr>
          </a:p>
        </p:txBody>
      </p:sp>
      <p:graphicFrame>
        <p:nvGraphicFramePr>
          <p:cNvPr id="4" name="Table 4">
            <a:extLst>
              <a:ext uri="{FF2B5EF4-FFF2-40B4-BE49-F238E27FC236}">
                <a16:creationId xmlns:a16="http://schemas.microsoft.com/office/drawing/2014/main" id="{B57823E9-38E3-6F4A-971D-BF5B31A5A7CF}"/>
              </a:ext>
            </a:extLst>
          </p:cNvPr>
          <p:cNvGraphicFramePr>
            <a:graphicFrameLocks noGrp="1"/>
          </p:cNvGraphicFramePr>
          <p:nvPr>
            <p:extLst>
              <p:ext uri="{D42A27DB-BD31-4B8C-83A1-F6EECF244321}">
                <p14:modId xmlns:p14="http://schemas.microsoft.com/office/powerpoint/2010/main" val="536000274"/>
              </p:ext>
            </p:extLst>
          </p:nvPr>
        </p:nvGraphicFramePr>
        <p:xfrm>
          <a:off x="1902912" y="1690688"/>
          <a:ext cx="6242002" cy="3551422"/>
        </p:xfrm>
        <a:graphic>
          <a:graphicData uri="http://schemas.openxmlformats.org/drawingml/2006/table">
            <a:tbl>
              <a:tblPr firstRow="1" bandRow="1">
                <a:tableStyleId>{5C22544A-7EE6-4342-B048-85BDC9FD1C3A}</a:tableStyleId>
              </a:tblPr>
              <a:tblGrid>
                <a:gridCol w="1635706">
                  <a:extLst>
                    <a:ext uri="{9D8B030D-6E8A-4147-A177-3AD203B41FA5}">
                      <a16:colId xmlns:a16="http://schemas.microsoft.com/office/drawing/2014/main" val="4172969437"/>
                    </a:ext>
                  </a:extLst>
                </a:gridCol>
                <a:gridCol w="729224">
                  <a:extLst>
                    <a:ext uri="{9D8B030D-6E8A-4147-A177-3AD203B41FA5}">
                      <a16:colId xmlns:a16="http://schemas.microsoft.com/office/drawing/2014/main" val="1088426481"/>
                    </a:ext>
                  </a:extLst>
                </a:gridCol>
                <a:gridCol w="969268">
                  <a:extLst>
                    <a:ext uri="{9D8B030D-6E8A-4147-A177-3AD203B41FA5}">
                      <a16:colId xmlns:a16="http://schemas.microsoft.com/office/drawing/2014/main" val="171739192"/>
                    </a:ext>
                  </a:extLst>
                </a:gridCol>
                <a:gridCol w="969268">
                  <a:extLst>
                    <a:ext uri="{9D8B030D-6E8A-4147-A177-3AD203B41FA5}">
                      <a16:colId xmlns:a16="http://schemas.microsoft.com/office/drawing/2014/main" val="2193439482"/>
                    </a:ext>
                  </a:extLst>
                </a:gridCol>
                <a:gridCol w="969268">
                  <a:extLst>
                    <a:ext uri="{9D8B030D-6E8A-4147-A177-3AD203B41FA5}">
                      <a16:colId xmlns:a16="http://schemas.microsoft.com/office/drawing/2014/main" val="1332155336"/>
                    </a:ext>
                  </a:extLst>
                </a:gridCol>
                <a:gridCol w="969268">
                  <a:extLst>
                    <a:ext uri="{9D8B030D-6E8A-4147-A177-3AD203B41FA5}">
                      <a16:colId xmlns:a16="http://schemas.microsoft.com/office/drawing/2014/main" val="3811010312"/>
                    </a:ext>
                  </a:extLst>
                </a:gridCol>
              </a:tblGrid>
              <a:tr h="1578410">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Models with boundary prediction feature and without lags</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Recall</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Accuracy</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Precision</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F1</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AUC</a:t>
                      </a:r>
                    </a:p>
                  </a:txBody>
                  <a:tcPr marL="68580" marR="68580" marT="0" marB="0"/>
                </a:tc>
                <a:extLst>
                  <a:ext uri="{0D108BD9-81ED-4DB2-BD59-A6C34878D82A}">
                    <a16:rowId xmlns:a16="http://schemas.microsoft.com/office/drawing/2014/main" val="3575931808"/>
                  </a:ext>
                </a:extLst>
              </a:tr>
              <a:tr h="591904">
                <a:tc>
                  <a:txBody>
                    <a:bodyPr/>
                    <a:lstStyle/>
                    <a:p>
                      <a:pPr marL="0" marR="0" algn="ctr">
                        <a:spcBef>
                          <a:spcPts val="0"/>
                        </a:spcBef>
                        <a:spcAft>
                          <a:spcPts val="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Logistic Regression</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80</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82</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84</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82</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82</a:t>
                      </a:r>
                    </a:p>
                  </a:txBody>
                  <a:tcPr marL="68580" marR="68580" marT="0" marB="0"/>
                </a:tc>
                <a:extLst>
                  <a:ext uri="{0D108BD9-81ED-4DB2-BD59-A6C34878D82A}">
                    <a16:rowId xmlns:a16="http://schemas.microsoft.com/office/drawing/2014/main" val="833572202"/>
                  </a:ext>
                </a:extLst>
              </a:tr>
              <a:tr h="394602">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Random Forest</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55</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57</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73</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63</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61</a:t>
                      </a:r>
                    </a:p>
                  </a:txBody>
                  <a:tcPr marL="68580" marR="68580" marT="0" marB="0"/>
                </a:tc>
                <a:extLst>
                  <a:ext uri="{0D108BD9-81ED-4DB2-BD59-A6C34878D82A}">
                    <a16:rowId xmlns:a16="http://schemas.microsoft.com/office/drawing/2014/main" val="495619785"/>
                  </a:ext>
                </a:extLst>
              </a:tr>
              <a:tr h="591904">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Artificial Neural Network</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77</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71</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69</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73</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77</a:t>
                      </a:r>
                    </a:p>
                  </a:txBody>
                  <a:tcPr marL="68580" marR="68580" marT="0" marB="0"/>
                </a:tc>
                <a:extLst>
                  <a:ext uri="{0D108BD9-81ED-4DB2-BD59-A6C34878D82A}">
                    <a16:rowId xmlns:a16="http://schemas.microsoft.com/office/drawing/2014/main" val="3623959397"/>
                  </a:ext>
                </a:extLst>
              </a:tr>
              <a:tr h="394602">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Linear SVM</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73</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75</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80</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76</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tc>
                <a:extLst>
                  <a:ext uri="{0D108BD9-81ED-4DB2-BD59-A6C34878D82A}">
                    <a16:rowId xmlns:a16="http://schemas.microsoft.com/office/drawing/2014/main" val="535117505"/>
                  </a:ext>
                </a:extLst>
              </a:tr>
            </a:tbl>
          </a:graphicData>
        </a:graphic>
      </p:graphicFrame>
      <p:sp>
        <p:nvSpPr>
          <p:cNvPr id="5" name="Footer Placeholder 4">
            <a:extLst>
              <a:ext uri="{FF2B5EF4-FFF2-40B4-BE49-F238E27FC236}">
                <a16:creationId xmlns:a16="http://schemas.microsoft.com/office/drawing/2014/main" id="{66FB60A0-D39F-B546-9B23-22F00E479CF0}"/>
              </a:ext>
            </a:extLst>
          </p:cNvPr>
          <p:cNvSpPr>
            <a:spLocks noGrp="1"/>
          </p:cNvSpPr>
          <p:nvPr>
            <p:ph type="ftr" sz="quarter" idx="11"/>
          </p:nvPr>
        </p:nvSpPr>
        <p:spPr>
          <a:xfrm>
            <a:off x="2229633" y="6356350"/>
            <a:ext cx="8180538" cy="365125"/>
          </a:xfrm>
        </p:spPr>
        <p:txBody>
          <a:bodyPr/>
          <a:lstStyle/>
          <a:p>
            <a:r>
              <a:rPr lang="en-US" dirty="0"/>
              <a:t>Sankalp Singh, Scene Segmentation using </a:t>
            </a:r>
            <a:r>
              <a:rPr lang="en-US" dirty="0" err="1"/>
              <a:t>MovieScenes</a:t>
            </a:r>
            <a:r>
              <a:rPr lang="en-US" dirty="0"/>
              <a:t> Dataset, Syracuse University</a:t>
            </a:r>
          </a:p>
        </p:txBody>
      </p:sp>
      <p:pic>
        <p:nvPicPr>
          <p:cNvPr id="6" name="Picture 5">
            <a:extLst>
              <a:ext uri="{FF2B5EF4-FFF2-40B4-BE49-F238E27FC236}">
                <a16:creationId xmlns:a16="http://schemas.microsoft.com/office/drawing/2014/main" id="{30141148-C4F9-3D48-8642-84FA5461D2DD}"/>
              </a:ext>
            </a:extLst>
          </p:cNvPr>
          <p:cNvPicPr/>
          <p:nvPr/>
        </p:nvPicPr>
        <p:blipFill>
          <a:blip r:embed="rId2">
            <a:extLst>
              <a:ext uri="{28A0092B-C50C-407E-A947-70E740481C1C}">
                <a14:useLocalDpi xmlns:a14="http://schemas.microsoft.com/office/drawing/2010/main" val="0"/>
              </a:ext>
            </a:extLst>
          </a:blip>
          <a:stretch>
            <a:fillRect/>
          </a:stretch>
        </p:blipFill>
        <p:spPr>
          <a:xfrm>
            <a:off x="10410171" y="136525"/>
            <a:ext cx="1605267" cy="1118064"/>
          </a:xfrm>
          <a:prstGeom prst="rect">
            <a:avLst/>
          </a:prstGeom>
        </p:spPr>
      </p:pic>
    </p:spTree>
    <p:extLst>
      <p:ext uri="{BB962C8B-B14F-4D97-AF65-F5344CB8AC3E}">
        <p14:creationId xmlns:p14="http://schemas.microsoft.com/office/powerpoint/2010/main" val="31387988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13E38-67C7-1B43-9FE0-9F28E8A3C9F4}"/>
              </a:ext>
            </a:extLst>
          </p:cNvPr>
          <p:cNvSpPr>
            <a:spLocks noGrp="1"/>
          </p:cNvSpPr>
          <p:nvPr>
            <p:ph type="title"/>
          </p:nvPr>
        </p:nvSpPr>
        <p:spPr/>
        <p:txBody>
          <a:bodyPr/>
          <a:lstStyle/>
          <a:p>
            <a:r>
              <a:rPr lang="en-US" b="1" dirty="0">
                <a:solidFill>
                  <a:srgbClr val="00B0F0"/>
                </a:solidFill>
              </a:rPr>
              <a:t>Evaluation &amp; Results – Model Approach 3</a:t>
            </a:r>
            <a:endParaRPr lang="en-US" dirty="0">
              <a:solidFill>
                <a:srgbClr val="00B0F0"/>
              </a:solidFill>
            </a:endParaRPr>
          </a:p>
        </p:txBody>
      </p:sp>
      <p:graphicFrame>
        <p:nvGraphicFramePr>
          <p:cNvPr id="4" name="Table 4">
            <a:extLst>
              <a:ext uri="{FF2B5EF4-FFF2-40B4-BE49-F238E27FC236}">
                <a16:creationId xmlns:a16="http://schemas.microsoft.com/office/drawing/2014/main" id="{44A17CBE-A924-C34F-8034-493D428C3304}"/>
              </a:ext>
            </a:extLst>
          </p:cNvPr>
          <p:cNvGraphicFramePr>
            <a:graphicFrameLocks noGrp="1"/>
          </p:cNvGraphicFramePr>
          <p:nvPr>
            <p:extLst>
              <p:ext uri="{D42A27DB-BD31-4B8C-83A1-F6EECF244321}">
                <p14:modId xmlns:p14="http://schemas.microsoft.com/office/powerpoint/2010/main" val="3570050005"/>
              </p:ext>
            </p:extLst>
          </p:nvPr>
        </p:nvGraphicFramePr>
        <p:xfrm>
          <a:off x="1902912" y="1690688"/>
          <a:ext cx="6242002" cy="3551422"/>
        </p:xfrm>
        <a:graphic>
          <a:graphicData uri="http://schemas.openxmlformats.org/drawingml/2006/table">
            <a:tbl>
              <a:tblPr firstRow="1" bandRow="1">
                <a:tableStyleId>{5C22544A-7EE6-4342-B048-85BDC9FD1C3A}</a:tableStyleId>
              </a:tblPr>
              <a:tblGrid>
                <a:gridCol w="1635706">
                  <a:extLst>
                    <a:ext uri="{9D8B030D-6E8A-4147-A177-3AD203B41FA5}">
                      <a16:colId xmlns:a16="http://schemas.microsoft.com/office/drawing/2014/main" val="4172969437"/>
                    </a:ext>
                  </a:extLst>
                </a:gridCol>
                <a:gridCol w="729224">
                  <a:extLst>
                    <a:ext uri="{9D8B030D-6E8A-4147-A177-3AD203B41FA5}">
                      <a16:colId xmlns:a16="http://schemas.microsoft.com/office/drawing/2014/main" val="1088426481"/>
                    </a:ext>
                  </a:extLst>
                </a:gridCol>
                <a:gridCol w="969268">
                  <a:extLst>
                    <a:ext uri="{9D8B030D-6E8A-4147-A177-3AD203B41FA5}">
                      <a16:colId xmlns:a16="http://schemas.microsoft.com/office/drawing/2014/main" val="171739192"/>
                    </a:ext>
                  </a:extLst>
                </a:gridCol>
                <a:gridCol w="969268">
                  <a:extLst>
                    <a:ext uri="{9D8B030D-6E8A-4147-A177-3AD203B41FA5}">
                      <a16:colId xmlns:a16="http://schemas.microsoft.com/office/drawing/2014/main" val="2193439482"/>
                    </a:ext>
                  </a:extLst>
                </a:gridCol>
                <a:gridCol w="969268">
                  <a:extLst>
                    <a:ext uri="{9D8B030D-6E8A-4147-A177-3AD203B41FA5}">
                      <a16:colId xmlns:a16="http://schemas.microsoft.com/office/drawing/2014/main" val="1332155336"/>
                    </a:ext>
                  </a:extLst>
                </a:gridCol>
                <a:gridCol w="969268">
                  <a:extLst>
                    <a:ext uri="{9D8B030D-6E8A-4147-A177-3AD203B41FA5}">
                      <a16:colId xmlns:a16="http://schemas.microsoft.com/office/drawing/2014/main" val="3811010312"/>
                    </a:ext>
                  </a:extLst>
                </a:gridCol>
              </a:tblGrid>
              <a:tr h="1578410">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Models with boundary prediction feature and with lag</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Recall</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Accuracy</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Precision</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F1</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AUC</a:t>
                      </a:r>
                    </a:p>
                  </a:txBody>
                  <a:tcPr marL="68580" marR="68580" marT="0" marB="0"/>
                </a:tc>
                <a:extLst>
                  <a:ext uri="{0D108BD9-81ED-4DB2-BD59-A6C34878D82A}">
                    <a16:rowId xmlns:a16="http://schemas.microsoft.com/office/drawing/2014/main" val="3575931808"/>
                  </a:ext>
                </a:extLst>
              </a:tr>
              <a:tr h="591904">
                <a:tc>
                  <a:txBody>
                    <a:bodyPr/>
                    <a:lstStyle/>
                    <a:p>
                      <a:pPr marL="0" marR="0" algn="ctr">
                        <a:spcBef>
                          <a:spcPts val="0"/>
                        </a:spcBef>
                        <a:spcAft>
                          <a:spcPts val="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Logistic Regression</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89</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89</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90</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89</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95.5</a:t>
                      </a:r>
                    </a:p>
                  </a:txBody>
                  <a:tcPr marL="68580" marR="68580" marT="0" marB="0"/>
                </a:tc>
                <a:extLst>
                  <a:ext uri="{0D108BD9-81ED-4DB2-BD59-A6C34878D82A}">
                    <a16:rowId xmlns:a16="http://schemas.microsoft.com/office/drawing/2014/main" val="833572202"/>
                  </a:ext>
                </a:extLst>
              </a:tr>
              <a:tr h="394602">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Random Forest</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77</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77</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79</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78</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85.7</a:t>
                      </a:r>
                    </a:p>
                  </a:txBody>
                  <a:tcPr marL="68580" marR="68580" marT="0" marB="0"/>
                </a:tc>
                <a:extLst>
                  <a:ext uri="{0D108BD9-81ED-4DB2-BD59-A6C34878D82A}">
                    <a16:rowId xmlns:a16="http://schemas.microsoft.com/office/drawing/2014/main" val="495619785"/>
                  </a:ext>
                </a:extLst>
              </a:tr>
              <a:tr h="591904">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Artificial Neural Network</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extLst>
                  <a:ext uri="{0D108BD9-81ED-4DB2-BD59-A6C34878D82A}">
                    <a16:rowId xmlns:a16="http://schemas.microsoft.com/office/drawing/2014/main" val="3623959397"/>
                  </a:ext>
                </a:extLst>
              </a:tr>
              <a:tr h="394602">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Linear SVM</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75</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75</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75</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75</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tc>
                <a:extLst>
                  <a:ext uri="{0D108BD9-81ED-4DB2-BD59-A6C34878D82A}">
                    <a16:rowId xmlns:a16="http://schemas.microsoft.com/office/drawing/2014/main" val="535117505"/>
                  </a:ext>
                </a:extLst>
              </a:tr>
            </a:tbl>
          </a:graphicData>
        </a:graphic>
      </p:graphicFrame>
      <p:sp>
        <p:nvSpPr>
          <p:cNvPr id="5" name="Footer Placeholder 4">
            <a:extLst>
              <a:ext uri="{FF2B5EF4-FFF2-40B4-BE49-F238E27FC236}">
                <a16:creationId xmlns:a16="http://schemas.microsoft.com/office/drawing/2014/main" id="{6CE229F7-A295-FC47-9EE8-EE16937892EA}"/>
              </a:ext>
            </a:extLst>
          </p:cNvPr>
          <p:cNvSpPr>
            <a:spLocks noGrp="1"/>
          </p:cNvSpPr>
          <p:nvPr>
            <p:ph type="ftr" sz="quarter" idx="11"/>
          </p:nvPr>
        </p:nvSpPr>
        <p:spPr>
          <a:xfrm>
            <a:off x="2292263" y="6356350"/>
            <a:ext cx="8317282" cy="365125"/>
          </a:xfrm>
        </p:spPr>
        <p:txBody>
          <a:bodyPr/>
          <a:lstStyle/>
          <a:p>
            <a:r>
              <a:rPr lang="en-US" dirty="0"/>
              <a:t>Sankalp Singh, Scene Segmentation using </a:t>
            </a:r>
            <a:r>
              <a:rPr lang="en-US" dirty="0" err="1"/>
              <a:t>MovieScenes</a:t>
            </a:r>
            <a:r>
              <a:rPr lang="en-US" dirty="0"/>
              <a:t> Dataset, Syracuse University</a:t>
            </a:r>
          </a:p>
        </p:txBody>
      </p:sp>
      <p:pic>
        <p:nvPicPr>
          <p:cNvPr id="6" name="Picture 5">
            <a:extLst>
              <a:ext uri="{FF2B5EF4-FFF2-40B4-BE49-F238E27FC236}">
                <a16:creationId xmlns:a16="http://schemas.microsoft.com/office/drawing/2014/main" id="{144B50D5-81DC-4840-AEF9-478ED7B8AFE2}"/>
              </a:ext>
            </a:extLst>
          </p:cNvPr>
          <p:cNvPicPr/>
          <p:nvPr/>
        </p:nvPicPr>
        <p:blipFill>
          <a:blip r:embed="rId2">
            <a:extLst>
              <a:ext uri="{28A0092B-C50C-407E-A947-70E740481C1C}">
                <a14:useLocalDpi xmlns:a14="http://schemas.microsoft.com/office/drawing/2010/main" val="0"/>
              </a:ext>
            </a:extLst>
          </a:blip>
          <a:stretch>
            <a:fillRect/>
          </a:stretch>
        </p:blipFill>
        <p:spPr>
          <a:xfrm>
            <a:off x="10551166" y="136525"/>
            <a:ext cx="1605267" cy="1118064"/>
          </a:xfrm>
          <a:prstGeom prst="rect">
            <a:avLst/>
          </a:prstGeom>
        </p:spPr>
      </p:pic>
    </p:spTree>
    <p:extLst>
      <p:ext uri="{BB962C8B-B14F-4D97-AF65-F5344CB8AC3E}">
        <p14:creationId xmlns:p14="http://schemas.microsoft.com/office/powerpoint/2010/main" val="24224507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D33E2-1A8A-0542-BC40-23EAD62CCC53}"/>
              </a:ext>
            </a:extLst>
          </p:cNvPr>
          <p:cNvSpPr>
            <a:spLocks noGrp="1"/>
          </p:cNvSpPr>
          <p:nvPr>
            <p:ph type="title"/>
          </p:nvPr>
        </p:nvSpPr>
        <p:spPr/>
        <p:txBody>
          <a:bodyPr/>
          <a:lstStyle/>
          <a:p>
            <a:r>
              <a:rPr lang="en-US" b="1" dirty="0">
                <a:solidFill>
                  <a:srgbClr val="00B0F0"/>
                </a:solidFill>
              </a:rPr>
              <a:t>Evaluation &amp; Results – Model Approach 4</a:t>
            </a:r>
            <a:endParaRPr lang="en-US" dirty="0">
              <a:solidFill>
                <a:srgbClr val="00B0F0"/>
              </a:solidFill>
            </a:endParaRPr>
          </a:p>
        </p:txBody>
      </p:sp>
      <p:graphicFrame>
        <p:nvGraphicFramePr>
          <p:cNvPr id="4" name="Table 4">
            <a:extLst>
              <a:ext uri="{FF2B5EF4-FFF2-40B4-BE49-F238E27FC236}">
                <a16:creationId xmlns:a16="http://schemas.microsoft.com/office/drawing/2014/main" id="{CCD6F560-450A-9A4E-BDF3-04F0E5CC9508}"/>
              </a:ext>
            </a:extLst>
          </p:cNvPr>
          <p:cNvGraphicFramePr>
            <a:graphicFrameLocks noGrp="1"/>
          </p:cNvGraphicFramePr>
          <p:nvPr>
            <p:extLst>
              <p:ext uri="{D42A27DB-BD31-4B8C-83A1-F6EECF244321}">
                <p14:modId xmlns:p14="http://schemas.microsoft.com/office/powerpoint/2010/main" val="3552689011"/>
              </p:ext>
            </p:extLst>
          </p:nvPr>
        </p:nvGraphicFramePr>
        <p:xfrm>
          <a:off x="1902912" y="1690688"/>
          <a:ext cx="6242002" cy="3551422"/>
        </p:xfrm>
        <a:graphic>
          <a:graphicData uri="http://schemas.openxmlformats.org/drawingml/2006/table">
            <a:tbl>
              <a:tblPr firstRow="1" bandRow="1">
                <a:tableStyleId>{5C22544A-7EE6-4342-B048-85BDC9FD1C3A}</a:tableStyleId>
              </a:tblPr>
              <a:tblGrid>
                <a:gridCol w="1635706">
                  <a:extLst>
                    <a:ext uri="{9D8B030D-6E8A-4147-A177-3AD203B41FA5}">
                      <a16:colId xmlns:a16="http://schemas.microsoft.com/office/drawing/2014/main" val="4172969437"/>
                    </a:ext>
                  </a:extLst>
                </a:gridCol>
                <a:gridCol w="729224">
                  <a:extLst>
                    <a:ext uri="{9D8B030D-6E8A-4147-A177-3AD203B41FA5}">
                      <a16:colId xmlns:a16="http://schemas.microsoft.com/office/drawing/2014/main" val="1088426481"/>
                    </a:ext>
                  </a:extLst>
                </a:gridCol>
                <a:gridCol w="969268">
                  <a:extLst>
                    <a:ext uri="{9D8B030D-6E8A-4147-A177-3AD203B41FA5}">
                      <a16:colId xmlns:a16="http://schemas.microsoft.com/office/drawing/2014/main" val="171739192"/>
                    </a:ext>
                  </a:extLst>
                </a:gridCol>
                <a:gridCol w="969268">
                  <a:extLst>
                    <a:ext uri="{9D8B030D-6E8A-4147-A177-3AD203B41FA5}">
                      <a16:colId xmlns:a16="http://schemas.microsoft.com/office/drawing/2014/main" val="2193439482"/>
                    </a:ext>
                  </a:extLst>
                </a:gridCol>
                <a:gridCol w="969268">
                  <a:extLst>
                    <a:ext uri="{9D8B030D-6E8A-4147-A177-3AD203B41FA5}">
                      <a16:colId xmlns:a16="http://schemas.microsoft.com/office/drawing/2014/main" val="1332155336"/>
                    </a:ext>
                  </a:extLst>
                </a:gridCol>
                <a:gridCol w="969268">
                  <a:extLst>
                    <a:ext uri="{9D8B030D-6E8A-4147-A177-3AD203B41FA5}">
                      <a16:colId xmlns:a16="http://schemas.microsoft.com/office/drawing/2014/main" val="3811010312"/>
                    </a:ext>
                  </a:extLst>
                </a:gridCol>
              </a:tblGrid>
              <a:tr h="1578410">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Models without boundary prediction feature and with lag</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Recall</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Accuracy</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Precision</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F1</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AUC</a:t>
                      </a:r>
                    </a:p>
                  </a:txBody>
                  <a:tcPr marL="68580" marR="68580" marT="0" marB="0"/>
                </a:tc>
                <a:extLst>
                  <a:ext uri="{0D108BD9-81ED-4DB2-BD59-A6C34878D82A}">
                    <a16:rowId xmlns:a16="http://schemas.microsoft.com/office/drawing/2014/main" val="3575931808"/>
                  </a:ext>
                </a:extLst>
              </a:tr>
              <a:tr h="591904">
                <a:tc>
                  <a:txBody>
                    <a:bodyPr/>
                    <a:lstStyle/>
                    <a:p>
                      <a:pPr marL="0" marR="0" algn="ctr">
                        <a:spcBef>
                          <a:spcPts val="0"/>
                        </a:spcBef>
                        <a:spcAft>
                          <a:spcPts val="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Logistic Regression</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75</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76</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78</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76</a:t>
                      </a:r>
                    </a:p>
                  </a:txBody>
                  <a:tcPr marL="68580" marR="68580" marT="0" marB="0"/>
                </a:tc>
                <a:tc>
                  <a:txBody>
                    <a:bodyPr/>
                    <a:lstStyle/>
                    <a:p>
                      <a:pPr marL="0" marR="0" algn="ctr">
                        <a:spcBef>
                          <a:spcPts val="0"/>
                        </a:spcBef>
                        <a:spcAft>
                          <a:spcPts val="0"/>
                        </a:spcAf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83.5</a:t>
                      </a:r>
                    </a:p>
                  </a:txBody>
                  <a:tcPr marL="68580" marR="68580" marT="0" marB="0"/>
                </a:tc>
                <a:extLst>
                  <a:ext uri="{0D108BD9-81ED-4DB2-BD59-A6C34878D82A}">
                    <a16:rowId xmlns:a16="http://schemas.microsoft.com/office/drawing/2014/main" val="833572202"/>
                  </a:ext>
                </a:extLst>
              </a:tr>
              <a:tr h="394602">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Random Forest</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72</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72</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73</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72</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79.4</a:t>
                      </a:r>
                    </a:p>
                  </a:txBody>
                  <a:tcPr marL="68580" marR="68580" marT="0" marB="0"/>
                </a:tc>
                <a:extLst>
                  <a:ext uri="{0D108BD9-81ED-4DB2-BD59-A6C34878D82A}">
                    <a16:rowId xmlns:a16="http://schemas.microsoft.com/office/drawing/2014/main" val="495619785"/>
                  </a:ext>
                </a:extLst>
              </a:tr>
              <a:tr h="591904">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Artificial Neural Network</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50</a:t>
                      </a:r>
                    </a:p>
                  </a:txBody>
                  <a:tcPr marL="68580" marR="68580" marT="0" marB="0"/>
                </a:tc>
                <a:extLst>
                  <a:ext uri="{0D108BD9-81ED-4DB2-BD59-A6C34878D82A}">
                    <a16:rowId xmlns:a16="http://schemas.microsoft.com/office/drawing/2014/main" val="3623959397"/>
                  </a:ext>
                </a:extLst>
              </a:tr>
              <a:tr h="394602">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Linear SVM</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72</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71</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70</a:t>
                      </a:r>
                    </a:p>
                  </a:txBody>
                  <a:tcPr marL="68580" marR="68580" marT="0" marB="0"/>
                </a:tc>
                <a:tc>
                  <a:txBody>
                    <a:bodyPr/>
                    <a:lstStyle/>
                    <a:p>
                      <a:pPr marL="0" marR="0" algn="ctr">
                        <a:spcBef>
                          <a:spcPts val="0"/>
                        </a:spcBef>
                        <a:spcAft>
                          <a:spcPts val="0"/>
                        </a:spcAft>
                      </a:pPr>
                      <a:r>
                        <a:rPr lang="en-US" sz="1200" b="0" dirty="0">
                          <a:effectLst/>
                          <a:latin typeface="Times New Roman" panose="02020603050405020304" pitchFamily="18" charset="0"/>
                          <a:ea typeface="Times New Roman" panose="02020603050405020304" pitchFamily="18" charset="0"/>
                          <a:cs typeface="Times New Roman" panose="02020603050405020304" pitchFamily="18" charset="0"/>
                        </a:rPr>
                        <a:t>71</a:t>
                      </a:r>
                    </a:p>
                  </a:txBody>
                  <a:tcPr marL="68580" marR="68580" marT="0" marB="0"/>
                </a:tc>
                <a:tc>
                  <a:txBody>
                    <a:bodyPr/>
                    <a:lstStyle/>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t>
                      </a:r>
                    </a:p>
                  </a:txBody>
                  <a:tcPr marL="68580" marR="68580" marT="0" marB="0"/>
                </a:tc>
                <a:extLst>
                  <a:ext uri="{0D108BD9-81ED-4DB2-BD59-A6C34878D82A}">
                    <a16:rowId xmlns:a16="http://schemas.microsoft.com/office/drawing/2014/main" val="535117505"/>
                  </a:ext>
                </a:extLst>
              </a:tr>
            </a:tbl>
          </a:graphicData>
        </a:graphic>
      </p:graphicFrame>
      <p:sp>
        <p:nvSpPr>
          <p:cNvPr id="5" name="Footer Placeholder 4">
            <a:extLst>
              <a:ext uri="{FF2B5EF4-FFF2-40B4-BE49-F238E27FC236}">
                <a16:creationId xmlns:a16="http://schemas.microsoft.com/office/drawing/2014/main" id="{7BAB59B5-9947-4B4D-ABC8-67D348635FD2}"/>
              </a:ext>
            </a:extLst>
          </p:cNvPr>
          <p:cNvSpPr>
            <a:spLocks noGrp="1"/>
          </p:cNvSpPr>
          <p:nvPr>
            <p:ph type="ftr" sz="quarter" idx="11"/>
          </p:nvPr>
        </p:nvSpPr>
        <p:spPr>
          <a:xfrm>
            <a:off x="1902912" y="6356350"/>
            <a:ext cx="8180538" cy="365125"/>
          </a:xfrm>
        </p:spPr>
        <p:txBody>
          <a:bodyPr/>
          <a:lstStyle/>
          <a:p>
            <a:r>
              <a:rPr lang="en-US" dirty="0"/>
              <a:t>Sankalp Singh, Scene Segmentation using </a:t>
            </a:r>
            <a:r>
              <a:rPr lang="en-US" dirty="0" err="1"/>
              <a:t>MovieScenes</a:t>
            </a:r>
            <a:r>
              <a:rPr lang="en-US" dirty="0"/>
              <a:t> Dataset, Syracuse University</a:t>
            </a:r>
          </a:p>
        </p:txBody>
      </p:sp>
      <p:pic>
        <p:nvPicPr>
          <p:cNvPr id="6" name="Picture 5">
            <a:extLst>
              <a:ext uri="{FF2B5EF4-FFF2-40B4-BE49-F238E27FC236}">
                <a16:creationId xmlns:a16="http://schemas.microsoft.com/office/drawing/2014/main" id="{92A8D673-16C6-AC4B-B7C2-02D56BE985F2}"/>
              </a:ext>
            </a:extLst>
          </p:cNvPr>
          <p:cNvPicPr/>
          <p:nvPr/>
        </p:nvPicPr>
        <p:blipFill>
          <a:blip r:embed="rId2">
            <a:extLst>
              <a:ext uri="{28A0092B-C50C-407E-A947-70E740481C1C}">
                <a14:useLocalDpi xmlns:a14="http://schemas.microsoft.com/office/drawing/2010/main" val="0"/>
              </a:ext>
            </a:extLst>
          </a:blip>
          <a:stretch>
            <a:fillRect/>
          </a:stretch>
        </p:blipFill>
        <p:spPr>
          <a:xfrm>
            <a:off x="10421654" y="159591"/>
            <a:ext cx="1605267" cy="1118064"/>
          </a:xfrm>
          <a:prstGeom prst="rect">
            <a:avLst/>
          </a:prstGeom>
        </p:spPr>
      </p:pic>
    </p:spTree>
    <p:extLst>
      <p:ext uri="{BB962C8B-B14F-4D97-AF65-F5344CB8AC3E}">
        <p14:creationId xmlns:p14="http://schemas.microsoft.com/office/powerpoint/2010/main" val="10333856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C3357-BE06-B84A-8E26-0C8B3001971B}"/>
              </a:ext>
            </a:extLst>
          </p:cNvPr>
          <p:cNvSpPr>
            <a:spLocks noGrp="1"/>
          </p:cNvSpPr>
          <p:nvPr>
            <p:ph type="title"/>
          </p:nvPr>
        </p:nvSpPr>
        <p:spPr/>
        <p:txBody>
          <a:bodyPr/>
          <a:lstStyle/>
          <a:p>
            <a:r>
              <a:rPr lang="en-US" b="1" dirty="0">
                <a:solidFill>
                  <a:srgbClr val="00B0F0"/>
                </a:solidFill>
                <a:latin typeface="Times New Roman" panose="02020603050405020304" pitchFamily="18" charset="0"/>
                <a:cs typeface="Times New Roman" panose="02020603050405020304" pitchFamily="18" charset="0"/>
              </a:rPr>
              <a:t>Feature Importance Plot and AUC-ROC Plot for Best Model</a:t>
            </a:r>
            <a:endParaRPr lang="en-US" dirty="0">
              <a:solidFill>
                <a:srgbClr val="00B0F0"/>
              </a:solidFill>
            </a:endParaRPr>
          </a:p>
        </p:txBody>
      </p:sp>
      <p:pic>
        <p:nvPicPr>
          <p:cNvPr id="4" name="Picture 3">
            <a:extLst>
              <a:ext uri="{FF2B5EF4-FFF2-40B4-BE49-F238E27FC236}">
                <a16:creationId xmlns:a16="http://schemas.microsoft.com/office/drawing/2014/main" id="{FE095320-EF4F-C64C-A3AA-CBB74E2CE2B6}"/>
              </a:ext>
            </a:extLst>
          </p:cNvPr>
          <p:cNvPicPr>
            <a:picLocks noChangeAspect="1"/>
          </p:cNvPicPr>
          <p:nvPr/>
        </p:nvPicPr>
        <p:blipFill>
          <a:blip r:embed="rId2"/>
          <a:stretch>
            <a:fillRect/>
          </a:stretch>
        </p:blipFill>
        <p:spPr>
          <a:xfrm>
            <a:off x="838200" y="2163613"/>
            <a:ext cx="5461870" cy="3387155"/>
          </a:xfrm>
          <a:prstGeom prst="rect">
            <a:avLst/>
          </a:prstGeom>
        </p:spPr>
      </p:pic>
      <p:pic>
        <p:nvPicPr>
          <p:cNvPr id="5" name="Picture 4">
            <a:extLst>
              <a:ext uri="{FF2B5EF4-FFF2-40B4-BE49-F238E27FC236}">
                <a16:creationId xmlns:a16="http://schemas.microsoft.com/office/drawing/2014/main" id="{7FC4CA39-DBB9-434F-BB7D-4F6ACD67FB34}"/>
              </a:ext>
            </a:extLst>
          </p:cNvPr>
          <p:cNvPicPr>
            <a:picLocks noChangeAspect="1"/>
          </p:cNvPicPr>
          <p:nvPr/>
        </p:nvPicPr>
        <p:blipFill>
          <a:blip r:embed="rId3"/>
          <a:stretch>
            <a:fillRect/>
          </a:stretch>
        </p:blipFill>
        <p:spPr>
          <a:xfrm>
            <a:off x="6300070" y="2163613"/>
            <a:ext cx="5582533" cy="3387155"/>
          </a:xfrm>
          <a:prstGeom prst="rect">
            <a:avLst/>
          </a:prstGeom>
        </p:spPr>
      </p:pic>
      <p:sp>
        <p:nvSpPr>
          <p:cNvPr id="6" name="Footer Placeholder 5">
            <a:extLst>
              <a:ext uri="{FF2B5EF4-FFF2-40B4-BE49-F238E27FC236}">
                <a16:creationId xmlns:a16="http://schemas.microsoft.com/office/drawing/2014/main" id="{10473FEB-5CBD-9243-BC07-6B9791EE27B9}"/>
              </a:ext>
            </a:extLst>
          </p:cNvPr>
          <p:cNvSpPr>
            <a:spLocks noGrp="1"/>
          </p:cNvSpPr>
          <p:nvPr>
            <p:ph type="ftr" sz="quarter" idx="11"/>
          </p:nvPr>
        </p:nvSpPr>
        <p:spPr>
          <a:xfrm>
            <a:off x="1590805" y="6356350"/>
            <a:ext cx="9056318" cy="365125"/>
          </a:xfrm>
        </p:spPr>
        <p:txBody>
          <a:bodyPr/>
          <a:lstStyle/>
          <a:p>
            <a:r>
              <a:rPr lang="en-US" dirty="0"/>
              <a:t>Sankalp Singh, Scene Segmentation using </a:t>
            </a:r>
            <a:r>
              <a:rPr lang="en-US" dirty="0" err="1"/>
              <a:t>MovieScenes</a:t>
            </a:r>
            <a:r>
              <a:rPr lang="en-US" dirty="0"/>
              <a:t> Dataset, Syracuse University</a:t>
            </a:r>
          </a:p>
        </p:txBody>
      </p:sp>
      <p:pic>
        <p:nvPicPr>
          <p:cNvPr id="7" name="Picture 6">
            <a:extLst>
              <a:ext uri="{FF2B5EF4-FFF2-40B4-BE49-F238E27FC236}">
                <a16:creationId xmlns:a16="http://schemas.microsoft.com/office/drawing/2014/main" id="{5AB1E068-2293-2F40-8071-0D211D333148}"/>
              </a:ext>
            </a:extLst>
          </p:cNvPr>
          <p:cNvPicPr/>
          <p:nvPr/>
        </p:nvPicPr>
        <p:blipFill>
          <a:blip r:embed="rId4">
            <a:extLst>
              <a:ext uri="{28A0092B-C50C-407E-A947-70E740481C1C}">
                <a14:useLocalDpi xmlns:a14="http://schemas.microsoft.com/office/drawing/2010/main" val="0"/>
              </a:ext>
            </a:extLst>
          </a:blip>
          <a:stretch>
            <a:fillRect/>
          </a:stretch>
        </p:blipFill>
        <p:spPr>
          <a:xfrm>
            <a:off x="10647123" y="136525"/>
            <a:ext cx="1509310" cy="1040922"/>
          </a:xfrm>
          <a:prstGeom prst="rect">
            <a:avLst/>
          </a:prstGeom>
        </p:spPr>
      </p:pic>
    </p:spTree>
    <p:extLst>
      <p:ext uri="{BB962C8B-B14F-4D97-AF65-F5344CB8AC3E}">
        <p14:creationId xmlns:p14="http://schemas.microsoft.com/office/powerpoint/2010/main" val="1741492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7B113-CE7B-AE4A-B8A4-290A1EA332BA}"/>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Evaluation Metrics</a:t>
            </a:r>
          </a:p>
        </p:txBody>
      </p:sp>
      <p:sp>
        <p:nvSpPr>
          <p:cNvPr id="3" name="Content Placeholder 2">
            <a:extLst>
              <a:ext uri="{FF2B5EF4-FFF2-40B4-BE49-F238E27FC236}">
                <a16:creationId xmlns:a16="http://schemas.microsoft.com/office/drawing/2014/main" id="{6CEBEADA-C403-5B40-984A-540B6EF69CCF}"/>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We have used the F1 score as one of the evaluation metrics for evaluating the performance of our machine learning models</a:t>
            </a:r>
          </a:p>
          <a:p>
            <a:r>
              <a:rPr lang="en-US" sz="2000" dirty="0">
                <a:latin typeface="Times New Roman" panose="02020603050405020304" pitchFamily="18" charset="0"/>
                <a:cs typeface="Times New Roman" panose="02020603050405020304" pitchFamily="18" charset="0"/>
              </a:rPr>
              <a:t>Other evaluation metrics include:</a:t>
            </a:r>
          </a:p>
          <a:p>
            <a:r>
              <a:rPr lang="en-US" sz="2000" dirty="0">
                <a:latin typeface="Times New Roman" panose="02020603050405020304" pitchFamily="18" charset="0"/>
                <a:cs typeface="Times New Roman" panose="02020603050405020304" pitchFamily="18" charset="0"/>
              </a:rPr>
              <a:t>Mean Average Precision (</a:t>
            </a:r>
            <a:r>
              <a:rPr lang="en-US" sz="2000" dirty="0" err="1">
                <a:latin typeface="Times New Roman" panose="02020603050405020304" pitchFamily="18" charset="0"/>
                <a:cs typeface="Times New Roman" panose="02020603050405020304" pitchFamily="18" charset="0"/>
              </a:rPr>
              <a:t>mAP</a:t>
            </a:r>
            <a:r>
              <a:rPr lang="en-US" sz="2000" dirty="0">
                <a:latin typeface="Times New Roman" panose="02020603050405020304" pitchFamily="18" charset="0"/>
                <a:cs typeface="Times New Roman" panose="02020603050405020304" pitchFamily="18" charset="0"/>
              </a:rPr>
              <a:t>) -- AP measures the quality of scene transition predictions in a movie. Specifically, it is the mean of precisions achieved at each threshold, weighted by the increase in recall. Then </a:t>
            </a:r>
            <a:r>
              <a:rPr lang="en-US" sz="2000" dirty="0" err="1">
                <a:latin typeface="Times New Roman" panose="02020603050405020304" pitchFamily="18" charset="0"/>
                <a:cs typeface="Times New Roman" panose="02020603050405020304" pitchFamily="18" charset="0"/>
              </a:rPr>
              <a:t>mAP</a:t>
            </a:r>
            <a:r>
              <a:rPr lang="en-US" sz="2000" dirty="0">
                <a:latin typeface="Times New Roman" panose="02020603050405020304" pitchFamily="18" charset="0"/>
                <a:cs typeface="Times New Roman" panose="02020603050405020304" pitchFamily="18" charset="0"/>
              </a:rPr>
              <a:t> is the mean of all AP scores</a:t>
            </a:r>
          </a:p>
          <a:p>
            <a:r>
              <a:rPr lang="en-US" sz="2000" dirty="0">
                <a:latin typeface="Times New Roman" panose="02020603050405020304" pitchFamily="18" charset="0"/>
                <a:cs typeface="Times New Roman" panose="02020603050405020304" pitchFamily="18" charset="0"/>
              </a:rPr>
              <a:t>Mean Maximum </a:t>
            </a:r>
            <a:r>
              <a:rPr lang="en-US" sz="2000" dirty="0" err="1">
                <a:latin typeface="Times New Roman" panose="02020603050405020304" pitchFamily="18" charset="0"/>
                <a:cs typeface="Times New Roman" panose="02020603050405020304" pitchFamily="18" charset="0"/>
              </a:rPr>
              <a:t>IoU</a:t>
            </a:r>
            <a:r>
              <a:rPr lang="en-US" sz="2000" dirty="0">
                <a:latin typeface="Times New Roman" panose="02020603050405020304" pitchFamily="18" charset="0"/>
                <a:cs typeface="Times New Roman" panose="02020603050405020304" pitchFamily="18" charset="0"/>
              </a:rPr>
              <a:t> (mean </a:t>
            </a:r>
            <a:r>
              <a:rPr lang="en-US" sz="2000" dirty="0" err="1">
                <a:latin typeface="Times New Roman" panose="02020603050405020304" pitchFamily="18" charset="0"/>
                <a:cs typeface="Times New Roman" panose="02020603050405020304" pitchFamily="18" charset="0"/>
              </a:rPr>
              <a:t>Miou</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Miou</a:t>
            </a:r>
            <a:r>
              <a:rPr lang="en-US" sz="2000" dirty="0">
                <a:latin typeface="Times New Roman" panose="02020603050405020304" pitchFamily="18" charset="0"/>
                <a:cs typeface="Times New Roman" panose="02020603050405020304" pitchFamily="18" charset="0"/>
              </a:rPr>
              <a:t> measures how well the predicted scenes and the ground-truth scenes overlap in a movie. Then we take the mean of all </a:t>
            </a:r>
            <a:r>
              <a:rPr lang="en-US" sz="2000" dirty="0" err="1">
                <a:latin typeface="Times New Roman" panose="02020603050405020304" pitchFamily="18" charset="0"/>
                <a:cs typeface="Times New Roman" panose="02020603050405020304" pitchFamily="18" charset="0"/>
              </a:rPr>
              <a:t>Miou</a:t>
            </a:r>
            <a:r>
              <a:rPr lang="en-US" sz="2000" dirty="0">
                <a:latin typeface="Times New Roman" panose="02020603050405020304" pitchFamily="18" charset="0"/>
                <a:cs typeface="Times New Roman" panose="02020603050405020304" pitchFamily="18" charset="0"/>
              </a:rPr>
              <a:t> scores as the final score</a:t>
            </a:r>
          </a:p>
          <a:p>
            <a:endParaRPr lang="en-US"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484FFA7D-3B52-A64C-AE40-9E8E9799CF13}"/>
              </a:ext>
            </a:extLst>
          </p:cNvPr>
          <p:cNvSpPr>
            <a:spLocks noGrp="1"/>
          </p:cNvSpPr>
          <p:nvPr>
            <p:ph type="ftr" sz="quarter" idx="11"/>
          </p:nvPr>
        </p:nvSpPr>
        <p:spPr>
          <a:xfrm>
            <a:off x="2292263" y="6356350"/>
            <a:ext cx="7841293" cy="365125"/>
          </a:xfrm>
        </p:spPr>
        <p:txBody>
          <a:bodyPr/>
          <a:lstStyle/>
          <a:p>
            <a:r>
              <a:rPr lang="en-US" dirty="0"/>
              <a:t>Sankalp Singh, Scene Segmentation using </a:t>
            </a:r>
            <a:r>
              <a:rPr lang="en-US" dirty="0" err="1"/>
              <a:t>MovieScenes</a:t>
            </a:r>
            <a:r>
              <a:rPr lang="en-US" dirty="0"/>
              <a:t> Dataset, Syracuse University</a:t>
            </a:r>
          </a:p>
        </p:txBody>
      </p:sp>
      <p:pic>
        <p:nvPicPr>
          <p:cNvPr id="5" name="Picture 4">
            <a:extLst>
              <a:ext uri="{FF2B5EF4-FFF2-40B4-BE49-F238E27FC236}">
                <a16:creationId xmlns:a16="http://schemas.microsoft.com/office/drawing/2014/main" id="{6B555F19-DA65-9E46-8EBC-CB07A6D8EFF6}"/>
              </a:ext>
            </a:extLst>
          </p:cNvPr>
          <p:cNvPicPr/>
          <p:nvPr/>
        </p:nvPicPr>
        <p:blipFill>
          <a:blip r:embed="rId2">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22471251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C369-02E4-4A4D-B91A-6D372CD43A71}"/>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Conclusion</a:t>
            </a:r>
            <a:endParaRPr lang="en-US" sz="4000" dirty="0">
              <a:solidFill>
                <a:srgbClr val="00B0F0"/>
              </a:solidFill>
            </a:endParaRPr>
          </a:p>
        </p:txBody>
      </p:sp>
      <p:sp>
        <p:nvSpPr>
          <p:cNvPr id="3" name="Content Placeholder 2">
            <a:extLst>
              <a:ext uri="{FF2B5EF4-FFF2-40B4-BE49-F238E27FC236}">
                <a16:creationId xmlns:a16="http://schemas.microsoft.com/office/drawing/2014/main" id="{447E91D2-BF67-BE4F-A040-4688FF20E41A}"/>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We have implemented several machine learning models for the 4 approaches</a:t>
            </a:r>
          </a:p>
          <a:p>
            <a:r>
              <a:rPr lang="en-US" sz="2000" dirty="0">
                <a:latin typeface="Times New Roman" panose="02020603050405020304" pitchFamily="18" charset="0"/>
                <a:cs typeface="Times New Roman" panose="02020603050405020304" pitchFamily="18" charset="0"/>
              </a:rPr>
              <a:t>Logistic Regression model seems to outperform all the other models in 3 out 4 approaches that we have implemented</a:t>
            </a:r>
          </a:p>
          <a:p>
            <a:r>
              <a:rPr lang="en-US" sz="2000" dirty="0">
                <a:latin typeface="Times New Roman" panose="02020603050405020304" pitchFamily="18" charset="0"/>
                <a:cs typeface="Times New Roman" panose="02020603050405020304" pitchFamily="18" charset="0"/>
              </a:rPr>
              <a:t>Introducing lags in the semantic features seems to be helpful in predicting the ground truths for boundary transition</a:t>
            </a:r>
          </a:p>
          <a:p>
            <a:r>
              <a:rPr lang="en-US" sz="2000" dirty="0">
                <a:latin typeface="Times New Roman" panose="02020603050405020304" pitchFamily="18" charset="0"/>
                <a:cs typeface="Times New Roman" panose="02020603050405020304" pitchFamily="18" charset="0"/>
              </a:rPr>
              <a:t>Using the feature – </a:t>
            </a:r>
            <a:r>
              <a:rPr lang="en-US" sz="2000" dirty="0" err="1">
                <a:latin typeface="Times New Roman" panose="02020603050405020304" pitchFamily="18" charset="0"/>
                <a:cs typeface="Times New Roman" panose="02020603050405020304" pitchFamily="18" charset="0"/>
              </a:rPr>
              <a:t>scene_transition_boundary_prediction</a:t>
            </a:r>
            <a:r>
              <a:rPr lang="en-US" sz="2000" dirty="0">
                <a:latin typeface="Times New Roman" panose="02020603050405020304" pitchFamily="18" charset="0"/>
                <a:cs typeface="Times New Roman" panose="02020603050405020304" pitchFamily="18" charset="0"/>
              </a:rPr>
              <a:t> – in the models as one of the predictors also seems to be useful in predicting the ground truth labels</a:t>
            </a:r>
          </a:p>
          <a:p>
            <a:r>
              <a:rPr lang="en-US" sz="2000" dirty="0">
                <a:latin typeface="Times New Roman" panose="02020603050405020304" pitchFamily="18" charset="0"/>
                <a:cs typeface="Times New Roman" panose="02020603050405020304" pitchFamily="18" charset="0"/>
              </a:rPr>
              <a:t>With more computing resources, we can train the models for all the movies</a:t>
            </a:r>
          </a:p>
        </p:txBody>
      </p:sp>
      <p:sp>
        <p:nvSpPr>
          <p:cNvPr id="4" name="Footer Placeholder 3">
            <a:extLst>
              <a:ext uri="{FF2B5EF4-FFF2-40B4-BE49-F238E27FC236}">
                <a16:creationId xmlns:a16="http://schemas.microsoft.com/office/drawing/2014/main" id="{32F9329C-593C-B54B-A2C7-86F1768788E9}"/>
              </a:ext>
            </a:extLst>
          </p:cNvPr>
          <p:cNvSpPr>
            <a:spLocks noGrp="1"/>
          </p:cNvSpPr>
          <p:nvPr>
            <p:ph type="ftr" sz="quarter" idx="11"/>
          </p:nvPr>
        </p:nvSpPr>
        <p:spPr>
          <a:xfrm>
            <a:off x="2229633" y="6356350"/>
            <a:ext cx="7515616" cy="365125"/>
          </a:xfrm>
        </p:spPr>
        <p:txBody>
          <a:bodyPr/>
          <a:lstStyle/>
          <a:p>
            <a:r>
              <a:rPr lang="en-US" dirty="0"/>
              <a:t>Sankalp Singh, Scene Segmentation using </a:t>
            </a:r>
            <a:r>
              <a:rPr lang="en-US" dirty="0" err="1"/>
              <a:t>MovieScenes</a:t>
            </a:r>
            <a:r>
              <a:rPr lang="en-US" dirty="0"/>
              <a:t> Dataset, Syracuse University</a:t>
            </a:r>
          </a:p>
        </p:txBody>
      </p:sp>
      <p:pic>
        <p:nvPicPr>
          <p:cNvPr id="5" name="Picture 4">
            <a:extLst>
              <a:ext uri="{FF2B5EF4-FFF2-40B4-BE49-F238E27FC236}">
                <a16:creationId xmlns:a16="http://schemas.microsoft.com/office/drawing/2014/main" id="{84A62B90-809E-024E-8B40-6CAFCB827DF7}"/>
              </a:ext>
            </a:extLst>
          </p:cNvPr>
          <p:cNvPicPr/>
          <p:nvPr/>
        </p:nvPicPr>
        <p:blipFill>
          <a:blip r:embed="rId2">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41894096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71DA2-407C-B946-A64E-CA8AD8807E47}"/>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References</a:t>
            </a:r>
            <a:endParaRPr lang="en-US" sz="4000" dirty="0">
              <a:solidFill>
                <a:srgbClr val="00B0F0"/>
              </a:solidFill>
            </a:endParaRPr>
          </a:p>
        </p:txBody>
      </p:sp>
      <p:sp>
        <p:nvSpPr>
          <p:cNvPr id="3" name="Content Placeholder 2">
            <a:extLst>
              <a:ext uri="{FF2B5EF4-FFF2-40B4-BE49-F238E27FC236}">
                <a16:creationId xmlns:a16="http://schemas.microsoft.com/office/drawing/2014/main" id="{A5747752-05B8-4B45-B75E-57CDEF30F75F}"/>
              </a:ext>
            </a:extLst>
          </p:cNvPr>
          <p:cNvSpPr>
            <a:spLocks noGrp="1"/>
          </p:cNvSpPr>
          <p:nvPr>
            <p:ph idx="1"/>
          </p:nvPr>
        </p:nvSpPr>
        <p:spPr/>
        <p:txBody>
          <a:bodyPr/>
          <a:lstStyle/>
          <a:p>
            <a:r>
              <a:rPr lang="en-US" sz="2000" dirty="0" err="1">
                <a:latin typeface="Times New Roman" panose="02020603050405020304" pitchFamily="18" charset="0"/>
                <a:cs typeface="Times New Roman" panose="02020603050405020304" pitchFamily="18" charset="0"/>
              </a:rPr>
              <a:t>Baraldi</a:t>
            </a:r>
            <a:r>
              <a:rPr lang="en-US" sz="2000" dirty="0">
                <a:latin typeface="Times New Roman" panose="02020603050405020304" pitchFamily="18" charset="0"/>
                <a:cs typeface="Times New Roman" panose="02020603050405020304" pitchFamily="18" charset="0"/>
              </a:rPr>
              <a:t>, Lorenzo, et al. “A Deep Siamese Network for Scene Detection in Broadcast Videos.” </a:t>
            </a:r>
            <a:r>
              <a:rPr lang="en-US" sz="2000" i="1" dirty="0" err="1">
                <a:latin typeface="Times New Roman" panose="02020603050405020304" pitchFamily="18" charset="0"/>
                <a:cs typeface="Times New Roman" panose="02020603050405020304" pitchFamily="18" charset="0"/>
              </a:rPr>
              <a:t>arXiv.org</a:t>
            </a:r>
            <a:r>
              <a:rPr lang="en-US" sz="2000" dirty="0">
                <a:latin typeface="Times New Roman" panose="02020603050405020304" pitchFamily="18" charset="0"/>
                <a:cs typeface="Times New Roman" panose="02020603050405020304" pitchFamily="18" charset="0"/>
              </a:rPr>
              <a:t>, 2015, https://</a:t>
            </a:r>
            <a:r>
              <a:rPr lang="en-US" sz="2000" dirty="0" err="1">
                <a:latin typeface="Times New Roman" panose="02020603050405020304" pitchFamily="18" charset="0"/>
                <a:cs typeface="Times New Roman" panose="02020603050405020304" pitchFamily="18" charset="0"/>
              </a:rPr>
              <a:t>arxiv.org</a:t>
            </a:r>
            <a:r>
              <a:rPr lang="en-US" sz="2000" dirty="0">
                <a:latin typeface="Times New Roman" panose="02020603050405020304" pitchFamily="18" charset="0"/>
                <a:cs typeface="Times New Roman" panose="02020603050405020304" pitchFamily="18" charset="0"/>
              </a:rPr>
              <a:t>/abs/1510.08893.</a:t>
            </a:r>
          </a:p>
          <a:p>
            <a:r>
              <a:rPr lang="en-US" sz="2000" dirty="0">
                <a:latin typeface="Times New Roman" panose="02020603050405020304" pitchFamily="18" charset="0"/>
                <a:cs typeface="Times New Roman" panose="02020603050405020304" pitchFamily="18" charset="0"/>
              </a:rPr>
              <a:t>Rao, </a:t>
            </a:r>
            <a:r>
              <a:rPr lang="en-US" sz="2000" dirty="0" err="1">
                <a:latin typeface="Times New Roman" panose="02020603050405020304" pitchFamily="18" charset="0"/>
                <a:cs typeface="Times New Roman" panose="02020603050405020304" pitchFamily="18" charset="0"/>
              </a:rPr>
              <a:t>Anyi</a:t>
            </a:r>
            <a:r>
              <a:rPr lang="en-US" sz="2000" dirty="0">
                <a:latin typeface="Times New Roman" panose="02020603050405020304" pitchFamily="18" charset="0"/>
                <a:cs typeface="Times New Roman" panose="02020603050405020304" pitchFamily="18" charset="0"/>
              </a:rPr>
              <a:t>, et al. “A Local-to-Global Approach to Multi-modal Movie Scene Segmentation.” </a:t>
            </a:r>
            <a:r>
              <a:rPr lang="en-US" sz="2000" i="1" dirty="0" err="1">
                <a:latin typeface="Times New Roman" panose="02020603050405020304" pitchFamily="18" charset="0"/>
                <a:cs typeface="Times New Roman" panose="02020603050405020304" pitchFamily="18" charset="0"/>
              </a:rPr>
              <a:t>arXiv.org</a:t>
            </a:r>
            <a:r>
              <a:rPr lang="en-US" sz="2000" dirty="0">
                <a:latin typeface="Times New Roman" panose="02020603050405020304" pitchFamily="18" charset="0"/>
                <a:cs typeface="Times New Roman" panose="02020603050405020304" pitchFamily="18" charset="0"/>
              </a:rPr>
              <a:t>, 2020, https://</a:t>
            </a:r>
            <a:r>
              <a:rPr lang="en-US" sz="2000" dirty="0" err="1">
                <a:latin typeface="Times New Roman" panose="02020603050405020304" pitchFamily="18" charset="0"/>
                <a:cs typeface="Times New Roman" panose="02020603050405020304" pitchFamily="18" charset="0"/>
              </a:rPr>
              <a:t>arxiv.org</a:t>
            </a:r>
            <a:r>
              <a:rPr lang="en-US" sz="2000" dirty="0">
                <a:latin typeface="Times New Roman" panose="02020603050405020304" pitchFamily="18" charset="0"/>
                <a:cs typeface="Times New Roman" panose="02020603050405020304" pitchFamily="18" charset="0"/>
              </a:rPr>
              <a:t>/abs/2004.02678</a:t>
            </a:r>
            <a:r>
              <a:rPr lang="en-US" dirty="0"/>
              <a:t>.</a:t>
            </a:r>
            <a:br>
              <a:rPr lang="en-US" dirty="0"/>
            </a:br>
            <a:br>
              <a:rPr lang="en-US" dirty="0"/>
            </a:br>
            <a:endParaRPr lang="en-US" dirty="0"/>
          </a:p>
        </p:txBody>
      </p:sp>
      <p:sp>
        <p:nvSpPr>
          <p:cNvPr id="4" name="Footer Placeholder 3">
            <a:extLst>
              <a:ext uri="{FF2B5EF4-FFF2-40B4-BE49-F238E27FC236}">
                <a16:creationId xmlns:a16="http://schemas.microsoft.com/office/drawing/2014/main" id="{03EAC439-8467-3445-8F79-E884AB3EBC1E}"/>
              </a:ext>
            </a:extLst>
          </p:cNvPr>
          <p:cNvSpPr>
            <a:spLocks noGrp="1"/>
          </p:cNvSpPr>
          <p:nvPr>
            <p:ph type="ftr" sz="quarter" idx="11"/>
          </p:nvPr>
        </p:nvSpPr>
        <p:spPr>
          <a:xfrm>
            <a:off x="2104373" y="6356350"/>
            <a:ext cx="8141917" cy="365125"/>
          </a:xfrm>
        </p:spPr>
        <p:txBody>
          <a:bodyPr/>
          <a:lstStyle/>
          <a:p>
            <a:r>
              <a:rPr lang="en-US" dirty="0"/>
              <a:t>Sankalp Singh, Scene Segmentation using </a:t>
            </a:r>
            <a:r>
              <a:rPr lang="en-US" dirty="0" err="1"/>
              <a:t>MovieScenes</a:t>
            </a:r>
            <a:r>
              <a:rPr lang="en-US" dirty="0"/>
              <a:t> Dataset, Syracuse University</a:t>
            </a:r>
          </a:p>
        </p:txBody>
      </p:sp>
      <p:pic>
        <p:nvPicPr>
          <p:cNvPr id="5" name="Picture 4">
            <a:extLst>
              <a:ext uri="{FF2B5EF4-FFF2-40B4-BE49-F238E27FC236}">
                <a16:creationId xmlns:a16="http://schemas.microsoft.com/office/drawing/2014/main" id="{DB432A4A-6960-EC43-A263-A53375B2ED49}"/>
              </a:ext>
            </a:extLst>
          </p:cNvPr>
          <p:cNvPicPr/>
          <p:nvPr/>
        </p:nvPicPr>
        <p:blipFill>
          <a:blip r:embed="rId2">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2496089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B598E-05B4-2C45-BA7D-92555B6AA0D6}"/>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Introduction</a:t>
            </a:r>
            <a:endParaRPr lang="en-US" sz="4000" dirty="0">
              <a:solidFill>
                <a:srgbClr val="00B0F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2D41902-FA11-7042-9882-44EC16CF8A2E}"/>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In this challenge, our task is to predict the scene segmentation for each movie given features for each shot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One scene contains a series of consecutive shots. To define the problem, we first carry out shot detection for movies and group shots afterward to form scenes, where the scene boundary detection could be regarded as a binary classification problem on shot boundaries</a:t>
            </a:r>
          </a:p>
          <a:p>
            <a:endParaRPr lang="en-US"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E6D9AF1E-DA65-114C-ADE2-56A6EBE50077}"/>
              </a:ext>
            </a:extLst>
          </p:cNvPr>
          <p:cNvSpPr>
            <a:spLocks noGrp="1"/>
          </p:cNvSpPr>
          <p:nvPr>
            <p:ph type="ftr" sz="quarter" idx="11"/>
          </p:nvPr>
        </p:nvSpPr>
        <p:spPr>
          <a:xfrm>
            <a:off x="1465545" y="6356350"/>
            <a:ext cx="9770302" cy="365125"/>
          </a:xfrm>
        </p:spPr>
        <p:txBody>
          <a:bodyPr/>
          <a:lstStyle/>
          <a:p>
            <a:r>
              <a:rPr lang="en-US" dirty="0"/>
              <a:t>Sankalp Singh, Scene Segmentation using </a:t>
            </a:r>
            <a:r>
              <a:rPr lang="en-US" dirty="0" err="1"/>
              <a:t>MovieScenes</a:t>
            </a:r>
            <a:r>
              <a:rPr lang="en-US" dirty="0"/>
              <a:t> Dataset, Syracuse University</a:t>
            </a:r>
          </a:p>
        </p:txBody>
      </p:sp>
      <p:pic>
        <p:nvPicPr>
          <p:cNvPr id="5" name="Picture 4">
            <a:extLst>
              <a:ext uri="{FF2B5EF4-FFF2-40B4-BE49-F238E27FC236}">
                <a16:creationId xmlns:a16="http://schemas.microsoft.com/office/drawing/2014/main" id="{D64BCF56-F293-8746-8422-E9483C1B0057}"/>
              </a:ext>
            </a:extLst>
          </p:cNvPr>
          <p:cNvPicPr/>
          <p:nvPr/>
        </p:nvPicPr>
        <p:blipFill>
          <a:blip r:embed="rId2">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pic>
        <p:nvPicPr>
          <p:cNvPr id="6" name="Picture 5">
            <a:extLst>
              <a:ext uri="{FF2B5EF4-FFF2-40B4-BE49-F238E27FC236}">
                <a16:creationId xmlns:a16="http://schemas.microsoft.com/office/drawing/2014/main" id="{89C05EFF-7099-9E4D-9F7B-253675D35D0F}"/>
              </a:ext>
            </a:extLst>
          </p:cNvPr>
          <p:cNvPicPr>
            <a:picLocks noChangeAspect="1"/>
          </p:cNvPicPr>
          <p:nvPr/>
        </p:nvPicPr>
        <p:blipFill>
          <a:blip r:embed="rId3"/>
          <a:stretch>
            <a:fillRect/>
          </a:stretch>
        </p:blipFill>
        <p:spPr>
          <a:xfrm>
            <a:off x="1348917" y="4001294"/>
            <a:ext cx="9494166" cy="1839606"/>
          </a:xfrm>
          <a:prstGeom prst="rect">
            <a:avLst/>
          </a:prstGeom>
        </p:spPr>
      </p:pic>
    </p:spTree>
    <p:extLst>
      <p:ext uri="{BB962C8B-B14F-4D97-AF65-F5344CB8AC3E}">
        <p14:creationId xmlns:p14="http://schemas.microsoft.com/office/powerpoint/2010/main" val="3251327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9F0A6-8B3C-1543-8648-63822D9D1385}"/>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Dataset Description</a:t>
            </a:r>
            <a:endParaRPr lang="en-US" sz="4000" dirty="0">
              <a:solidFill>
                <a:srgbClr val="00B0F0"/>
              </a:solidFill>
            </a:endParaRPr>
          </a:p>
        </p:txBody>
      </p:sp>
      <p:sp>
        <p:nvSpPr>
          <p:cNvPr id="3" name="Content Placeholder 2">
            <a:extLst>
              <a:ext uri="{FF2B5EF4-FFF2-40B4-BE49-F238E27FC236}">
                <a16:creationId xmlns:a16="http://schemas.microsoft.com/office/drawing/2014/main" id="{0B1A41C2-CE69-4141-88DF-A9ED91903EC2}"/>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Dataset includes 64 .</a:t>
            </a:r>
            <a:r>
              <a:rPr lang="en-US" sz="2000" dirty="0" err="1">
                <a:latin typeface="Times New Roman" panose="02020603050405020304" pitchFamily="18" charset="0"/>
                <a:cs typeface="Times New Roman" panose="02020603050405020304" pitchFamily="18" charset="0"/>
              </a:rPr>
              <a:t>pkl</a:t>
            </a:r>
            <a:r>
              <a:rPr lang="en-US" sz="2000" dirty="0">
                <a:latin typeface="Times New Roman" panose="02020603050405020304" pitchFamily="18" charset="0"/>
                <a:cs typeface="Times New Roman" panose="02020603050405020304" pitchFamily="18" charset="0"/>
              </a:rPr>
              <a:t> files corresponding to 64 movies</a:t>
            </a:r>
          </a:p>
          <a:p>
            <a:r>
              <a:rPr lang="en-US" sz="2000" dirty="0">
                <a:latin typeface="Times New Roman" panose="02020603050405020304" pitchFamily="18" charset="0"/>
                <a:cs typeface="Times New Roman" panose="02020603050405020304" pitchFamily="18" charset="0"/>
              </a:rPr>
              <a:t>Dataset features:</a:t>
            </a:r>
          </a:p>
          <a:p>
            <a:r>
              <a:rPr lang="en-US" sz="2000" dirty="0">
                <a:latin typeface="Times New Roman" panose="02020603050405020304" pitchFamily="18" charset="0"/>
                <a:cs typeface="Times New Roman" panose="02020603050405020304" pitchFamily="18" charset="0"/>
              </a:rPr>
              <a:t>place </a:t>
            </a:r>
          </a:p>
          <a:p>
            <a:r>
              <a:rPr lang="en-US" sz="2000" dirty="0">
                <a:latin typeface="Times New Roman" panose="02020603050405020304" pitchFamily="18" charset="0"/>
                <a:cs typeface="Times New Roman" panose="02020603050405020304" pitchFamily="18" charset="0"/>
              </a:rPr>
              <a:t>cast </a:t>
            </a:r>
          </a:p>
          <a:p>
            <a:r>
              <a:rPr lang="en-US" sz="2000" dirty="0">
                <a:latin typeface="Times New Roman" panose="02020603050405020304" pitchFamily="18" charset="0"/>
                <a:cs typeface="Times New Roman" panose="02020603050405020304" pitchFamily="18" charset="0"/>
              </a:rPr>
              <a:t>action </a:t>
            </a:r>
          </a:p>
          <a:p>
            <a:r>
              <a:rPr lang="en-US" sz="2000" dirty="0">
                <a:latin typeface="Times New Roman" panose="02020603050405020304" pitchFamily="18" charset="0"/>
                <a:cs typeface="Times New Roman" panose="02020603050405020304" pitchFamily="18" charset="0"/>
              </a:rPr>
              <a:t>audio </a:t>
            </a:r>
          </a:p>
          <a:p>
            <a:r>
              <a:rPr lang="en-US" sz="2000" dirty="0" err="1">
                <a:latin typeface="Times New Roman" panose="02020603050405020304" pitchFamily="18" charset="0"/>
                <a:cs typeface="Times New Roman" panose="02020603050405020304" pitchFamily="18" charset="0"/>
              </a:rPr>
              <a:t>shot_end_frame</a:t>
            </a:r>
            <a:r>
              <a:rPr lang="en-US" sz="2000" dirty="0">
                <a:latin typeface="Times New Roman" panose="02020603050405020304" pitchFamily="18" charset="0"/>
                <a:cs typeface="Times New Roman" panose="02020603050405020304" pitchFamily="18" charset="0"/>
              </a:rPr>
              <a:t> </a:t>
            </a:r>
          </a:p>
          <a:p>
            <a:r>
              <a:rPr lang="en-US" sz="2000" dirty="0" err="1">
                <a:latin typeface="Times New Roman" panose="02020603050405020304" pitchFamily="18" charset="0"/>
                <a:cs typeface="Times New Roman" panose="02020603050405020304" pitchFamily="18" charset="0"/>
              </a:rPr>
              <a:t>scene_transition_boundary_ground_truth</a:t>
            </a:r>
            <a:r>
              <a:rPr lang="en-US" sz="2000" dirty="0">
                <a:latin typeface="Times New Roman" panose="02020603050405020304" pitchFamily="18" charset="0"/>
                <a:cs typeface="Times New Roman" panose="02020603050405020304" pitchFamily="18" charset="0"/>
              </a:rPr>
              <a:t> (target feature) </a:t>
            </a:r>
          </a:p>
          <a:p>
            <a:r>
              <a:rPr lang="en-US" sz="2000" dirty="0" err="1">
                <a:latin typeface="Times New Roman" panose="02020603050405020304" pitchFamily="18" charset="0"/>
                <a:cs typeface="Times New Roman" panose="02020603050405020304" pitchFamily="18" charset="0"/>
              </a:rPr>
              <a:t>scene_transition_boundary_prediction</a:t>
            </a:r>
            <a:r>
              <a:rPr lang="en-US" sz="2000" dirty="0">
                <a:latin typeface="Times New Roman" panose="02020603050405020304" pitchFamily="18" charset="0"/>
                <a:cs typeface="Times New Roman" panose="02020603050405020304" pitchFamily="18" charset="0"/>
              </a:rPr>
              <a:t> </a:t>
            </a:r>
          </a:p>
          <a:p>
            <a:r>
              <a:rPr lang="en-US" sz="2000" dirty="0" err="1">
                <a:latin typeface="Times New Roman" panose="02020603050405020304" pitchFamily="18" charset="0"/>
                <a:cs typeface="Times New Roman" panose="02020603050405020304" pitchFamily="18" charset="0"/>
              </a:rPr>
              <a:t>imdb_id</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1867EEB1-1E36-9A42-A8F3-14F994C8F5FE}"/>
              </a:ext>
            </a:extLst>
          </p:cNvPr>
          <p:cNvSpPr>
            <a:spLocks noGrp="1"/>
          </p:cNvSpPr>
          <p:nvPr>
            <p:ph type="ftr" sz="quarter" idx="11"/>
          </p:nvPr>
        </p:nvSpPr>
        <p:spPr>
          <a:xfrm>
            <a:off x="2154477" y="6356350"/>
            <a:ext cx="8555276" cy="365125"/>
          </a:xfrm>
        </p:spPr>
        <p:txBody>
          <a:bodyPr/>
          <a:lstStyle/>
          <a:p>
            <a:r>
              <a:rPr lang="en-US" dirty="0"/>
              <a:t>Sankalp Singh, Scene Segmentation using </a:t>
            </a:r>
            <a:r>
              <a:rPr lang="en-US" dirty="0" err="1"/>
              <a:t>MovieScenes</a:t>
            </a:r>
            <a:r>
              <a:rPr lang="en-US" dirty="0"/>
              <a:t> Dataset, Syracuse University</a:t>
            </a:r>
          </a:p>
        </p:txBody>
      </p:sp>
      <p:pic>
        <p:nvPicPr>
          <p:cNvPr id="5" name="Picture 4">
            <a:extLst>
              <a:ext uri="{FF2B5EF4-FFF2-40B4-BE49-F238E27FC236}">
                <a16:creationId xmlns:a16="http://schemas.microsoft.com/office/drawing/2014/main" id="{CAA7A6AC-2FD1-A64A-B2DD-B4A7F6127034}"/>
              </a:ext>
            </a:extLst>
          </p:cNvPr>
          <p:cNvPicPr/>
          <p:nvPr/>
        </p:nvPicPr>
        <p:blipFill>
          <a:blip r:embed="rId2">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3565856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7761B-A75D-6A4D-ABA0-3707D1F1382B}"/>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Approach</a:t>
            </a:r>
            <a:endParaRPr lang="en-US" sz="4000" dirty="0">
              <a:solidFill>
                <a:srgbClr val="00B0F0"/>
              </a:solidFill>
            </a:endParaRPr>
          </a:p>
        </p:txBody>
      </p:sp>
      <p:sp>
        <p:nvSpPr>
          <p:cNvPr id="3" name="Content Placeholder 2">
            <a:extLst>
              <a:ext uri="{FF2B5EF4-FFF2-40B4-BE49-F238E27FC236}">
                <a16:creationId xmlns:a16="http://schemas.microsoft.com/office/drawing/2014/main" id="{C4B5B319-9A9C-AF44-8E46-CD099123821F}"/>
              </a:ext>
            </a:extLst>
          </p:cNvPr>
          <p:cNvSpPr>
            <a:spLocks noGrp="1"/>
          </p:cNvSpPr>
          <p:nvPr>
            <p:ph idx="1"/>
          </p:nvPr>
        </p:nvSpPr>
        <p:spPr>
          <a:xfrm>
            <a:off x="838200" y="1825625"/>
            <a:ext cx="7629395" cy="4351338"/>
          </a:xfrm>
        </p:spPr>
        <p:txBody>
          <a:bodyPr>
            <a:noAutofit/>
          </a:bodyPr>
          <a:lstStyle/>
          <a:p>
            <a:pPr algn="just"/>
            <a:r>
              <a:rPr lang="en-US" sz="2000" dirty="0">
                <a:latin typeface="Times New Roman" panose="02020603050405020304" pitchFamily="18" charset="0"/>
                <a:cs typeface="Times New Roman" panose="02020603050405020304" pitchFamily="18" charset="0"/>
              </a:rPr>
              <a:t>We have used the </a:t>
            </a:r>
            <a:r>
              <a:rPr lang="en-US" sz="2000" b="1" dirty="0">
                <a:latin typeface="Times New Roman" panose="02020603050405020304" pitchFamily="18" charset="0"/>
                <a:cs typeface="Times New Roman" panose="02020603050405020304" pitchFamily="18" charset="0"/>
              </a:rPr>
              <a:t>CRISP-DM</a:t>
            </a:r>
            <a:r>
              <a:rPr lang="en-US" sz="2000" dirty="0">
                <a:latin typeface="Times New Roman" panose="02020603050405020304" pitchFamily="18" charset="0"/>
                <a:cs typeface="Times New Roman" panose="02020603050405020304" pitchFamily="18" charset="0"/>
              </a:rPr>
              <a:t> approach here for our research work which consists of following steps:</a:t>
            </a:r>
          </a:p>
          <a:p>
            <a:pPr algn="just"/>
            <a:r>
              <a:rPr lang="en-US" sz="2000" dirty="0">
                <a:latin typeface="Times New Roman" panose="02020603050405020304" pitchFamily="18" charset="0"/>
                <a:cs typeface="Times New Roman" panose="02020603050405020304" pitchFamily="18" charset="0"/>
              </a:rPr>
              <a:t>Business &amp; Data understanding</a:t>
            </a:r>
          </a:p>
          <a:p>
            <a:pPr algn="just"/>
            <a:r>
              <a:rPr lang="en-US" sz="2000" dirty="0">
                <a:latin typeface="Times New Roman" panose="02020603050405020304" pitchFamily="18" charset="0"/>
                <a:cs typeface="Times New Roman" panose="02020603050405020304" pitchFamily="18" charset="0"/>
              </a:rPr>
              <a:t>Data cleaning and pre-processing</a:t>
            </a:r>
          </a:p>
          <a:p>
            <a:pPr algn="just"/>
            <a:r>
              <a:rPr lang="en-US" sz="2000" dirty="0">
                <a:latin typeface="Times New Roman" panose="02020603050405020304" pitchFamily="18" charset="0"/>
                <a:cs typeface="Times New Roman" panose="02020603050405020304" pitchFamily="18" charset="0"/>
              </a:rPr>
              <a:t>Modeling</a:t>
            </a:r>
          </a:p>
          <a:p>
            <a:pPr algn="just"/>
            <a:r>
              <a:rPr lang="en-US" sz="2000" dirty="0">
                <a:latin typeface="Times New Roman" panose="02020603050405020304" pitchFamily="18" charset="0"/>
                <a:cs typeface="Times New Roman" panose="02020603050405020304" pitchFamily="18" charset="0"/>
              </a:rPr>
              <a:t>Evaluation</a:t>
            </a:r>
          </a:p>
          <a:p>
            <a:pPr algn="just"/>
            <a:r>
              <a:rPr lang="en-US" sz="2000" dirty="0">
                <a:latin typeface="Times New Roman" panose="02020603050405020304" pitchFamily="18" charset="0"/>
                <a:cs typeface="Times New Roman" panose="02020603050405020304" pitchFamily="18" charset="0"/>
              </a:rPr>
              <a:t>Deployment</a:t>
            </a:r>
          </a:p>
          <a:p>
            <a:pPr algn="just"/>
            <a:r>
              <a:rPr lang="en-US" sz="2000" dirty="0">
                <a:latin typeface="Times New Roman" panose="02020603050405020304" pitchFamily="18" charset="0"/>
                <a:cs typeface="Times New Roman" panose="02020603050405020304" pitchFamily="18" charset="0"/>
              </a:rPr>
              <a:t>This is a binary classification problem where for each input video, our models would predict the binary output ground truth labels – 0 for False and 1 for True stating that a shot boundary represents a scene boundary</a:t>
            </a:r>
          </a:p>
          <a:p>
            <a:pPr algn="just"/>
            <a:r>
              <a:rPr lang="en-US" sz="2000" dirty="0">
                <a:latin typeface="Times New Roman" panose="02020603050405020304" pitchFamily="18" charset="0"/>
                <a:cs typeface="Times New Roman" panose="02020603050405020304" pitchFamily="18" charset="0"/>
              </a:rPr>
              <a:t>Due to lack of computing resources, we have trained our machine learning models on 10 </a:t>
            </a:r>
            <a:r>
              <a:rPr lang="en-US" sz="2000" dirty="0" err="1">
                <a:latin typeface="Times New Roman" panose="02020603050405020304" pitchFamily="18" charset="0"/>
                <a:cs typeface="Times New Roman" panose="02020603050405020304" pitchFamily="18" charset="0"/>
              </a:rPr>
              <a:t>pkl</a:t>
            </a:r>
            <a:r>
              <a:rPr lang="en-US" sz="2000" dirty="0">
                <a:latin typeface="Times New Roman" panose="02020603050405020304" pitchFamily="18" charset="0"/>
                <a:cs typeface="Times New Roman" panose="02020603050405020304" pitchFamily="18" charset="0"/>
              </a:rPr>
              <a:t> for 10 movies instead of all the 64 movies</a:t>
            </a:r>
          </a:p>
          <a:p>
            <a:endParaRPr lang="en-US" sz="2000" dirty="0"/>
          </a:p>
        </p:txBody>
      </p:sp>
      <p:sp>
        <p:nvSpPr>
          <p:cNvPr id="4" name="Footer Placeholder 3">
            <a:extLst>
              <a:ext uri="{FF2B5EF4-FFF2-40B4-BE49-F238E27FC236}">
                <a16:creationId xmlns:a16="http://schemas.microsoft.com/office/drawing/2014/main" id="{B220F3F2-4025-F947-B8FC-52DAC1758A57}"/>
              </a:ext>
            </a:extLst>
          </p:cNvPr>
          <p:cNvSpPr>
            <a:spLocks noGrp="1"/>
          </p:cNvSpPr>
          <p:nvPr>
            <p:ph type="ftr" sz="quarter" idx="11"/>
          </p:nvPr>
        </p:nvSpPr>
        <p:spPr>
          <a:xfrm>
            <a:off x="1841325" y="6356350"/>
            <a:ext cx="8780745" cy="365125"/>
          </a:xfrm>
        </p:spPr>
        <p:txBody>
          <a:bodyPr/>
          <a:lstStyle/>
          <a:p>
            <a:r>
              <a:rPr lang="en-US" dirty="0"/>
              <a:t>Sankalp Singh, Scene Segmentation using </a:t>
            </a:r>
            <a:r>
              <a:rPr lang="en-US" dirty="0" err="1"/>
              <a:t>MovieScenes</a:t>
            </a:r>
            <a:r>
              <a:rPr lang="en-US" dirty="0"/>
              <a:t> Dataset, Syracuse University</a:t>
            </a:r>
          </a:p>
        </p:txBody>
      </p:sp>
      <p:pic>
        <p:nvPicPr>
          <p:cNvPr id="5" name="Picture 4">
            <a:extLst>
              <a:ext uri="{FF2B5EF4-FFF2-40B4-BE49-F238E27FC236}">
                <a16:creationId xmlns:a16="http://schemas.microsoft.com/office/drawing/2014/main" id="{BA01541F-2A07-B743-B773-ECFCF5A61B00}"/>
              </a:ext>
            </a:extLst>
          </p:cNvPr>
          <p:cNvPicPr/>
          <p:nvPr/>
        </p:nvPicPr>
        <p:blipFill>
          <a:blip r:embed="rId2">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pic>
        <p:nvPicPr>
          <p:cNvPr id="6" name="Picture 5">
            <a:extLst>
              <a:ext uri="{FF2B5EF4-FFF2-40B4-BE49-F238E27FC236}">
                <a16:creationId xmlns:a16="http://schemas.microsoft.com/office/drawing/2014/main" id="{65F4D997-A54E-2D41-80A6-81A1B72951B4}"/>
              </a:ext>
            </a:extLst>
          </p:cNvPr>
          <p:cNvPicPr>
            <a:picLocks noChangeAspect="1"/>
          </p:cNvPicPr>
          <p:nvPr/>
        </p:nvPicPr>
        <p:blipFill>
          <a:blip r:embed="rId3"/>
          <a:stretch>
            <a:fillRect/>
          </a:stretch>
        </p:blipFill>
        <p:spPr>
          <a:xfrm>
            <a:off x="8574630" y="2013286"/>
            <a:ext cx="3617369" cy="3735247"/>
          </a:xfrm>
          <a:prstGeom prst="rect">
            <a:avLst/>
          </a:prstGeom>
        </p:spPr>
      </p:pic>
    </p:spTree>
    <p:extLst>
      <p:ext uri="{BB962C8B-B14F-4D97-AF65-F5344CB8AC3E}">
        <p14:creationId xmlns:p14="http://schemas.microsoft.com/office/powerpoint/2010/main" val="656614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ADDF01-AACA-2048-971A-015DC3459B82}"/>
              </a:ext>
            </a:extLst>
          </p:cNvPr>
          <p:cNvSpPr/>
          <p:nvPr/>
        </p:nvSpPr>
        <p:spPr>
          <a:xfrm>
            <a:off x="1313886" y="1725133"/>
            <a:ext cx="1903957" cy="11649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latin typeface="Times New Roman" panose="02020603050405020304" pitchFamily="18" charset="0"/>
                <a:cs typeface="Times New Roman" panose="02020603050405020304" pitchFamily="18" charset="0"/>
              </a:rPr>
              <a:t>Business &amp; Data understanding</a:t>
            </a:r>
          </a:p>
        </p:txBody>
      </p:sp>
      <p:sp>
        <p:nvSpPr>
          <p:cNvPr id="5" name="Right Arrow 4">
            <a:extLst>
              <a:ext uri="{FF2B5EF4-FFF2-40B4-BE49-F238E27FC236}">
                <a16:creationId xmlns:a16="http://schemas.microsoft.com/office/drawing/2014/main" id="{C7A170C2-1F0B-6444-9149-35075B2B3E9A}"/>
              </a:ext>
            </a:extLst>
          </p:cNvPr>
          <p:cNvSpPr/>
          <p:nvPr/>
        </p:nvSpPr>
        <p:spPr>
          <a:xfrm>
            <a:off x="3217842" y="2084954"/>
            <a:ext cx="1825595" cy="48463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A16242BE-3288-AD4F-9E13-F683883A0F65}"/>
              </a:ext>
            </a:extLst>
          </p:cNvPr>
          <p:cNvSpPr/>
          <p:nvPr/>
        </p:nvSpPr>
        <p:spPr>
          <a:xfrm>
            <a:off x="5043438" y="1744810"/>
            <a:ext cx="1903957" cy="11649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latin typeface="Times New Roman" panose="02020603050405020304" pitchFamily="18" charset="0"/>
                <a:cs typeface="Times New Roman" panose="02020603050405020304" pitchFamily="18" charset="0"/>
              </a:rPr>
              <a:t>Data Pre-Processing &amp; Exploratory Data Analysis</a:t>
            </a:r>
          </a:p>
        </p:txBody>
      </p:sp>
      <p:sp>
        <p:nvSpPr>
          <p:cNvPr id="7" name="Rectangle 6">
            <a:extLst>
              <a:ext uri="{FF2B5EF4-FFF2-40B4-BE49-F238E27FC236}">
                <a16:creationId xmlns:a16="http://schemas.microsoft.com/office/drawing/2014/main" id="{288B56D8-A313-6E49-8662-23F77E43A85E}"/>
              </a:ext>
            </a:extLst>
          </p:cNvPr>
          <p:cNvSpPr/>
          <p:nvPr/>
        </p:nvSpPr>
        <p:spPr>
          <a:xfrm>
            <a:off x="8694628" y="1749140"/>
            <a:ext cx="1903957" cy="11649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latin typeface="Times New Roman" panose="02020603050405020304" pitchFamily="18" charset="0"/>
                <a:cs typeface="Times New Roman" panose="02020603050405020304" pitchFamily="18" charset="0"/>
              </a:rPr>
              <a:t>Data Transformations to convert tensors to dataframe columns</a:t>
            </a:r>
          </a:p>
        </p:txBody>
      </p:sp>
      <p:sp>
        <p:nvSpPr>
          <p:cNvPr id="8" name="Rectangle 7">
            <a:extLst>
              <a:ext uri="{FF2B5EF4-FFF2-40B4-BE49-F238E27FC236}">
                <a16:creationId xmlns:a16="http://schemas.microsoft.com/office/drawing/2014/main" id="{8ED90FC9-23CA-1E40-8D81-F211D50DD194}"/>
              </a:ext>
            </a:extLst>
          </p:cNvPr>
          <p:cNvSpPr/>
          <p:nvPr/>
        </p:nvSpPr>
        <p:spPr>
          <a:xfrm>
            <a:off x="8694628" y="4105360"/>
            <a:ext cx="1903957" cy="11649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latin typeface="Times New Roman" panose="02020603050405020304" pitchFamily="18" charset="0"/>
                <a:cs typeface="Times New Roman" panose="02020603050405020304" pitchFamily="18" charset="0"/>
              </a:rPr>
              <a:t>Feature engineering: Introducing lags for each semantic features and Using Under sampling technique to handle imbalanced dataset</a:t>
            </a:r>
          </a:p>
        </p:txBody>
      </p:sp>
      <p:sp>
        <p:nvSpPr>
          <p:cNvPr id="9" name="Rectangle 8">
            <a:extLst>
              <a:ext uri="{FF2B5EF4-FFF2-40B4-BE49-F238E27FC236}">
                <a16:creationId xmlns:a16="http://schemas.microsoft.com/office/drawing/2014/main" id="{BBBFFD03-AF5A-B74E-8017-0E34EE6D8359}"/>
              </a:ext>
            </a:extLst>
          </p:cNvPr>
          <p:cNvSpPr/>
          <p:nvPr/>
        </p:nvSpPr>
        <p:spPr>
          <a:xfrm>
            <a:off x="5043437" y="4105361"/>
            <a:ext cx="1903957" cy="11649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latin typeface="Times New Roman" panose="02020603050405020304" pitchFamily="18" charset="0"/>
                <a:cs typeface="Times New Roman" panose="02020603050405020304" pitchFamily="18" charset="0"/>
              </a:rPr>
              <a:t>Machine Learning models and algorithms</a:t>
            </a:r>
          </a:p>
        </p:txBody>
      </p:sp>
      <p:sp>
        <p:nvSpPr>
          <p:cNvPr id="10" name="Rectangle 9">
            <a:extLst>
              <a:ext uri="{FF2B5EF4-FFF2-40B4-BE49-F238E27FC236}">
                <a16:creationId xmlns:a16="http://schemas.microsoft.com/office/drawing/2014/main" id="{7499F9A9-A7C0-D34D-A813-C556387C839A}"/>
              </a:ext>
            </a:extLst>
          </p:cNvPr>
          <p:cNvSpPr/>
          <p:nvPr/>
        </p:nvSpPr>
        <p:spPr>
          <a:xfrm>
            <a:off x="1313885" y="4105360"/>
            <a:ext cx="1903957" cy="11649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latin typeface="Times New Roman" panose="02020603050405020304" pitchFamily="18" charset="0"/>
                <a:cs typeface="Times New Roman" panose="02020603050405020304" pitchFamily="18" charset="0"/>
              </a:rPr>
              <a:t>Evaluation of results</a:t>
            </a:r>
          </a:p>
        </p:txBody>
      </p:sp>
      <p:sp>
        <p:nvSpPr>
          <p:cNvPr id="13" name="Right Arrow 12">
            <a:extLst>
              <a:ext uri="{FF2B5EF4-FFF2-40B4-BE49-F238E27FC236}">
                <a16:creationId xmlns:a16="http://schemas.microsoft.com/office/drawing/2014/main" id="{87BC0F16-0985-E445-8818-A98C851BFA1B}"/>
              </a:ext>
            </a:extLst>
          </p:cNvPr>
          <p:cNvSpPr/>
          <p:nvPr/>
        </p:nvSpPr>
        <p:spPr>
          <a:xfrm>
            <a:off x="6947394" y="2087984"/>
            <a:ext cx="1747234" cy="48463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Down Arrow 15">
            <a:extLst>
              <a:ext uri="{FF2B5EF4-FFF2-40B4-BE49-F238E27FC236}">
                <a16:creationId xmlns:a16="http://schemas.microsoft.com/office/drawing/2014/main" id="{D3E86A9F-AE63-1341-ACD6-28447A83E6E3}"/>
              </a:ext>
            </a:extLst>
          </p:cNvPr>
          <p:cNvSpPr/>
          <p:nvPr/>
        </p:nvSpPr>
        <p:spPr>
          <a:xfrm>
            <a:off x="9404290" y="2909730"/>
            <a:ext cx="484632" cy="1195629"/>
          </a:xfrm>
          <a:prstGeom prst="down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Left Arrow 16">
            <a:extLst>
              <a:ext uri="{FF2B5EF4-FFF2-40B4-BE49-F238E27FC236}">
                <a16:creationId xmlns:a16="http://schemas.microsoft.com/office/drawing/2014/main" id="{E4C60FBD-65DA-1E4C-88D1-174EC4B64B3F}"/>
              </a:ext>
            </a:extLst>
          </p:cNvPr>
          <p:cNvSpPr/>
          <p:nvPr/>
        </p:nvSpPr>
        <p:spPr>
          <a:xfrm>
            <a:off x="6947395" y="4308757"/>
            <a:ext cx="1747234" cy="484632"/>
          </a:xfrm>
          <a:prstGeom prst="lef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TextBox 2">
            <a:extLst>
              <a:ext uri="{FF2B5EF4-FFF2-40B4-BE49-F238E27FC236}">
                <a16:creationId xmlns:a16="http://schemas.microsoft.com/office/drawing/2014/main" id="{91E7E985-44FB-F049-8A78-CB00EC924E38}"/>
              </a:ext>
            </a:extLst>
          </p:cNvPr>
          <p:cNvSpPr txBox="1"/>
          <p:nvPr/>
        </p:nvSpPr>
        <p:spPr>
          <a:xfrm>
            <a:off x="375257" y="325677"/>
            <a:ext cx="9695669" cy="707886"/>
          </a:xfrm>
          <a:prstGeom prst="rect">
            <a:avLst/>
          </a:prstGeom>
          <a:noFill/>
        </p:spPr>
        <p:txBody>
          <a:bodyPr wrap="square" rtlCol="0">
            <a:spAutoFit/>
          </a:bodyPr>
          <a:lstStyle/>
          <a:p>
            <a:r>
              <a:rPr lang="en-US" sz="4000" b="1" dirty="0">
                <a:solidFill>
                  <a:srgbClr val="00B0F0"/>
                </a:solidFill>
                <a:latin typeface="Times New Roman" panose="02020603050405020304" pitchFamily="18" charset="0"/>
                <a:cs typeface="Times New Roman" panose="02020603050405020304" pitchFamily="18" charset="0"/>
              </a:rPr>
              <a:t>System Architecture</a:t>
            </a:r>
            <a:endParaRPr lang="en-US" sz="4000" dirty="0">
              <a:solidFill>
                <a:srgbClr val="00B0F0"/>
              </a:solidFill>
            </a:endParaRPr>
          </a:p>
        </p:txBody>
      </p:sp>
      <p:sp>
        <p:nvSpPr>
          <p:cNvPr id="21" name="Left Arrow 20">
            <a:extLst>
              <a:ext uri="{FF2B5EF4-FFF2-40B4-BE49-F238E27FC236}">
                <a16:creationId xmlns:a16="http://schemas.microsoft.com/office/drawing/2014/main" id="{428B0689-41D0-E34A-BBF8-9ED5F0C1C8C8}"/>
              </a:ext>
            </a:extLst>
          </p:cNvPr>
          <p:cNvSpPr/>
          <p:nvPr/>
        </p:nvSpPr>
        <p:spPr>
          <a:xfrm>
            <a:off x="3217841" y="4319291"/>
            <a:ext cx="1825595" cy="484632"/>
          </a:xfrm>
          <a:prstGeom prst="lef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Footer Placeholder 1">
            <a:extLst>
              <a:ext uri="{FF2B5EF4-FFF2-40B4-BE49-F238E27FC236}">
                <a16:creationId xmlns:a16="http://schemas.microsoft.com/office/drawing/2014/main" id="{66183EA1-2A0E-6E41-B3CF-3B8D03357334}"/>
              </a:ext>
            </a:extLst>
          </p:cNvPr>
          <p:cNvSpPr>
            <a:spLocks noGrp="1"/>
          </p:cNvSpPr>
          <p:nvPr>
            <p:ph type="ftr" sz="quarter" idx="11"/>
          </p:nvPr>
        </p:nvSpPr>
        <p:spPr>
          <a:xfrm>
            <a:off x="2379945" y="6356350"/>
            <a:ext cx="7508977" cy="365125"/>
          </a:xfrm>
        </p:spPr>
        <p:txBody>
          <a:bodyPr/>
          <a:lstStyle/>
          <a:p>
            <a:r>
              <a:rPr lang="en-US"/>
              <a:t>Sankalp Singh, Scene Segmentation using MovieScenes Dataset, Syracuse University</a:t>
            </a:r>
          </a:p>
        </p:txBody>
      </p:sp>
      <p:pic>
        <p:nvPicPr>
          <p:cNvPr id="15" name="Picture 14">
            <a:extLst>
              <a:ext uri="{FF2B5EF4-FFF2-40B4-BE49-F238E27FC236}">
                <a16:creationId xmlns:a16="http://schemas.microsoft.com/office/drawing/2014/main" id="{B2486B6E-6A86-FD43-B292-559B675257AA}"/>
              </a:ext>
            </a:extLst>
          </p:cNvPr>
          <p:cNvPicPr/>
          <p:nvPr/>
        </p:nvPicPr>
        <p:blipFill>
          <a:blip r:embed="rId2">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3519094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5FD30-4963-7F44-A87C-BC866CE64CAF}"/>
              </a:ext>
            </a:extLst>
          </p:cNvPr>
          <p:cNvSpPr>
            <a:spLocks noGrp="1"/>
          </p:cNvSpPr>
          <p:nvPr>
            <p:ph type="title"/>
          </p:nvPr>
        </p:nvSpPr>
        <p:spPr>
          <a:xfrm>
            <a:off x="838200" y="18255"/>
            <a:ext cx="10515600" cy="1325563"/>
          </a:xfrm>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Data Preprocessing &amp; Transformations</a:t>
            </a:r>
          </a:p>
        </p:txBody>
      </p:sp>
      <p:sp>
        <p:nvSpPr>
          <p:cNvPr id="3" name="Content Placeholder 2">
            <a:extLst>
              <a:ext uri="{FF2B5EF4-FFF2-40B4-BE49-F238E27FC236}">
                <a16:creationId xmlns:a16="http://schemas.microsoft.com/office/drawing/2014/main" id="{91B42680-BCAC-AA4A-8983-5742BBBFD4DF}"/>
              </a:ext>
            </a:extLst>
          </p:cNvPr>
          <p:cNvSpPr>
            <a:spLocks noGrp="1"/>
          </p:cNvSpPr>
          <p:nvPr>
            <p:ph idx="1"/>
          </p:nvPr>
        </p:nvSpPr>
        <p:spPr>
          <a:xfrm>
            <a:off x="838200" y="1290181"/>
            <a:ext cx="10515600" cy="4886782"/>
          </a:xfrm>
        </p:spPr>
        <p:txBody>
          <a:bodyPr>
            <a:normAutofit/>
          </a:bodyPr>
          <a:lstStyle/>
          <a:p>
            <a:r>
              <a:rPr lang="en-US" sz="2000" dirty="0">
                <a:latin typeface="Times New Roman" panose="02020603050405020304" pitchFamily="18" charset="0"/>
                <a:cs typeface="Times New Roman" panose="02020603050405020304" pitchFamily="18" charset="0"/>
              </a:rPr>
              <a:t>We have extracted the 2048 feature vectors for place &amp; 512 features vectors for cast, action and audio into a list and have converted that list into separate </a:t>
            </a:r>
            <a:r>
              <a:rPr lang="en-US" sz="2000" dirty="0" err="1">
                <a:latin typeface="Times New Roman" panose="02020603050405020304" pitchFamily="18" charset="0"/>
                <a:cs typeface="Times New Roman" panose="02020603050405020304" pitchFamily="18" charset="0"/>
              </a:rPr>
              <a:t>dataframes</a:t>
            </a:r>
            <a:r>
              <a:rPr lang="en-US" sz="2000" dirty="0">
                <a:latin typeface="Times New Roman" panose="02020603050405020304" pitchFamily="18" charset="0"/>
                <a:cs typeface="Times New Roman" panose="02020603050405020304" pitchFamily="18" charset="0"/>
              </a:rPr>
              <a:t> with 2048 columns for place and 512 columns for cast, action and audio respectively</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have also extracted the tensor features for </a:t>
            </a:r>
            <a:r>
              <a:rPr lang="en-US" sz="2000" dirty="0" err="1">
                <a:latin typeface="Times New Roman" panose="02020603050405020304" pitchFamily="18" charset="0"/>
                <a:cs typeface="Times New Roman" panose="02020603050405020304" pitchFamily="18" charset="0"/>
              </a:rPr>
              <a:t>shot_end_frame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imdb_id</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scene_transition_boundary_prediction</a:t>
            </a:r>
            <a:r>
              <a:rPr lang="en-US" sz="2000" dirty="0">
                <a:latin typeface="Times New Roman" panose="02020603050405020304" pitchFamily="18" charset="0"/>
                <a:cs typeface="Times New Roman" panose="02020603050405020304" pitchFamily="18" charset="0"/>
              </a:rPr>
              <a:t> and </a:t>
            </a:r>
            <a:r>
              <a:rPr lang="en-US" sz="2000" dirty="0" err="1">
                <a:latin typeface="Times New Roman" panose="02020603050405020304" pitchFamily="18" charset="0"/>
                <a:cs typeface="Times New Roman" panose="02020603050405020304" pitchFamily="18" charset="0"/>
              </a:rPr>
              <a:t>scene_transition_boundary_ground_truth</a:t>
            </a:r>
            <a:r>
              <a:rPr lang="en-US" sz="2000" dirty="0">
                <a:latin typeface="Times New Roman" panose="02020603050405020304" pitchFamily="18" charset="0"/>
                <a:cs typeface="Times New Roman" panose="02020603050405020304" pitchFamily="18" charset="0"/>
              </a:rPr>
              <a:t> into lists and converted the lists into separate </a:t>
            </a:r>
            <a:r>
              <a:rPr lang="en-US" sz="2000" dirty="0" err="1">
                <a:latin typeface="Times New Roman" panose="02020603050405020304" pitchFamily="18" charset="0"/>
                <a:cs typeface="Times New Roman" panose="02020603050405020304" pitchFamily="18" charset="0"/>
              </a:rPr>
              <a:t>dataframes</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have appended the first element of </a:t>
            </a:r>
            <a:r>
              <a:rPr lang="en-US" sz="2000" dirty="0" err="1">
                <a:latin typeface="Times New Roman" panose="02020603050405020304" pitchFamily="18" charset="0"/>
                <a:cs typeface="Times New Roman" panose="02020603050405020304" pitchFamily="18" charset="0"/>
              </a:rPr>
              <a:t>scene_transition_boundary_prediction</a:t>
            </a:r>
            <a:r>
              <a:rPr lang="en-US" sz="2000" dirty="0">
                <a:latin typeface="Times New Roman" panose="02020603050405020304" pitchFamily="18" charset="0"/>
                <a:cs typeface="Times New Roman" panose="02020603050405020304" pitchFamily="18" charset="0"/>
              </a:rPr>
              <a:t> and </a:t>
            </a:r>
            <a:r>
              <a:rPr lang="en-US" sz="2000" dirty="0" err="1">
                <a:latin typeface="Times New Roman" panose="02020603050405020304" pitchFamily="18" charset="0"/>
                <a:cs typeface="Times New Roman" panose="02020603050405020304" pitchFamily="18" charset="0"/>
              </a:rPr>
              <a:t>scene_transition_boundary_ground_truth</a:t>
            </a:r>
            <a:r>
              <a:rPr lang="en-US" sz="2000" dirty="0">
                <a:latin typeface="Times New Roman" panose="02020603050405020304" pitchFamily="18" charset="0"/>
                <a:cs typeface="Times New Roman" panose="02020603050405020304" pitchFamily="18" charset="0"/>
              </a:rPr>
              <a:t> with a "</a:t>
            </a:r>
            <a:r>
              <a:rPr lang="en-US" sz="2000" dirty="0" err="1">
                <a:latin typeface="Times New Roman" panose="02020603050405020304" pitchFamily="18" charset="0"/>
                <a:cs typeface="Times New Roman" panose="02020603050405020304" pitchFamily="18" charset="0"/>
              </a:rPr>
              <a:t>NaN</a:t>
            </a:r>
            <a:r>
              <a:rPr lang="en-US" sz="2000" dirty="0">
                <a:latin typeface="Times New Roman" panose="02020603050405020304" pitchFamily="18" charset="0"/>
                <a:cs typeface="Times New Roman" panose="02020603050405020304" pitchFamily="18" charset="0"/>
              </a:rPr>
              <a:t>" value because the length of ground truth and boundary prediction tensors is one less than the length of all the other tensor features</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Finally, we have concatenated all the data frames into a single data frame that consists of all the shot features predictors for 10 movies and the target feature - ground truth</a:t>
            </a:r>
          </a:p>
          <a:p>
            <a:endParaRPr lang="en-US" sz="20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F1847F59-0811-D44A-A3E8-09E756C2CB49}"/>
              </a:ext>
            </a:extLst>
          </p:cNvPr>
          <p:cNvSpPr>
            <a:spLocks noGrp="1"/>
          </p:cNvSpPr>
          <p:nvPr>
            <p:ph type="ftr" sz="quarter" idx="11"/>
          </p:nvPr>
        </p:nvSpPr>
        <p:spPr>
          <a:xfrm>
            <a:off x="1941534" y="6356350"/>
            <a:ext cx="8179496" cy="365125"/>
          </a:xfrm>
        </p:spPr>
        <p:txBody>
          <a:bodyPr/>
          <a:lstStyle/>
          <a:p>
            <a:r>
              <a:rPr lang="en-US" dirty="0"/>
              <a:t>Sankalp Singh, Scene Segmentation using </a:t>
            </a:r>
            <a:r>
              <a:rPr lang="en-US" dirty="0" err="1"/>
              <a:t>MovieScenes</a:t>
            </a:r>
            <a:r>
              <a:rPr lang="en-US" dirty="0"/>
              <a:t> Dataset, Syracuse University</a:t>
            </a:r>
          </a:p>
        </p:txBody>
      </p:sp>
      <p:pic>
        <p:nvPicPr>
          <p:cNvPr id="5" name="Picture 4">
            <a:extLst>
              <a:ext uri="{FF2B5EF4-FFF2-40B4-BE49-F238E27FC236}">
                <a16:creationId xmlns:a16="http://schemas.microsoft.com/office/drawing/2014/main" id="{119D7D96-8327-B247-B5E9-C00116EB123F}"/>
              </a:ext>
            </a:extLst>
          </p:cNvPr>
          <p:cNvPicPr/>
          <p:nvPr/>
        </p:nvPicPr>
        <p:blipFill>
          <a:blip r:embed="rId2">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3259923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E7E67-5418-7545-A061-96CCF7AD6C08}"/>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Exploratory Data Analysis</a:t>
            </a:r>
          </a:p>
        </p:txBody>
      </p:sp>
      <p:sp>
        <p:nvSpPr>
          <p:cNvPr id="3" name="Content Placeholder 2">
            <a:extLst>
              <a:ext uri="{FF2B5EF4-FFF2-40B4-BE49-F238E27FC236}">
                <a16:creationId xmlns:a16="http://schemas.microsoft.com/office/drawing/2014/main" id="{542A94D6-3643-4A4F-A559-B482AA591E3F}"/>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Distribution of ground truth labels for the dataset</a:t>
            </a:r>
          </a:p>
        </p:txBody>
      </p:sp>
      <p:pic>
        <p:nvPicPr>
          <p:cNvPr id="4" name="Picture 3">
            <a:extLst>
              <a:ext uri="{FF2B5EF4-FFF2-40B4-BE49-F238E27FC236}">
                <a16:creationId xmlns:a16="http://schemas.microsoft.com/office/drawing/2014/main" id="{227DA0A1-1FD1-FC42-BB17-56359620EEB9}"/>
              </a:ext>
            </a:extLst>
          </p:cNvPr>
          <p:cNvPicPr>
            <a:picLocks noChangeAspect="1"/>
          </p:cNvPicPr>
          <p:nvPr/>
        </p:nvPicPr>
        <p:blipFill>
          <a:blip r:embed="rId2"/>
          <a:stretch>
            <a:fillRect/>
          </a:stretch>
        </p:blipFill>
        <p:spPr>
          <a:xfrm>
            <a:off x="2458841" y="2688921"/>
            <a:ext cx="5245100" cy="3644900"/>
          </a:xfrm>
          <a:prstGeom prst="rect">
            <a:avLst/>
          </a:prstGeom>
        </p:spPr>
      </p:pic>
      <p:sp>
        <p:nvSpPr>
          <p:cNvPr id="5" name="Footer Placeholder 4">
            <a:extLst>
              <a:ext uri="{FF2B5EF4-FFF2-40B4-BE49-F238E27FC236}">
                <a16:creationId xmlns:a16="http://schemas.microsoft.com/office/drawing/2014/main" id="{16519BE5-6E91-7B44-874C-DE1F05107DA0}"/>
              </a:ext>
            </a:extLst>
          </p:cNvPr>
          <p:cNvSpPr>
            <a:spLocks noGrp="1"/>
          </p:cNvSpPr>
          <p:nvPr>
            <p:ph type="ftr" sz="quarter" idx="11"/>
          </p:nvPr>
        </p:nvSpPr>
        <p:spPr>
          <a:xfrm>
            <a:off x="1565753" y="6356350"/>
            <a:ext cx="8605381" cy="365125"/>
          </a:xfrm>
        </p:spPr>
        <p:txBody>
          <a:bodyPr/>
          <a:lstStyle/>
          <a:p>
            <a:r>
              <a:rPr lang="en-US" dirty="0"/>
              <a:t>Sankalp Singh, Scene Segmentation using </a:t>
            </a:r>
            <a:r>
              <a:rPr lang="en-US" dirty="0" err="1"/>
              <a:t>MovieScenes</a:t>
            </a:r>
            <a:r>
              <a:rPr lang="en-US" dirty="0"/>
              <a:t> Dataset, Syracuse University</a:t>
            </a:r>
          </a:p>
        </p:txBody>
      </p:sp>
      <p:pic>
        <p:nvPicPr>
          <p:cNvPr id="6" name="Picture 5">
            <a:extLst>
              <a:ext uri="{FF2B5EF4-FFF2-40B4-BE49-F238E27FC236}">
                <a16:creationId xmlns:a16="http://schemas.microsoft.com/office/drawing/2014/main" id="{260FCEF2-0D81-B44A-BFDC-9C7BC71FF3DA}"/>
              </a:ext>
            </a:extLst>
          </p:cNvPr>
          <p:cNvPicPr/>
          <p:nvPr/>
        </p:nvPicPr>
        <p:blipFill>
          <a:blip r:embed="rId3">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3666060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867B4-A93A-1C43-AD1F-10E281DCD2D3}"/>
              </a:ext>
            </a:extLst>
          </p:cNvPr>
          <p:cNvSpPr>
            <a:spLocks noGrp="1"/>
          </p:cNvSpPr>
          <p:nvPr>
            <p:ph type="title"/>
          </p:nvPr>
        </p:nvSpPr>
        <p:spPr>
          <a:xfrm>
            <a:off x="838200" y="-168537"/>
            <a:ext cx="10515600" cy="1325563"/>
          </a:xfrm>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EDA</a:t>
            </a:r>
          </a:p>
        </p:txBody>
      </p:sp>
      <p:sp>
        <p:nvSpPr>
          <p:cNvPr id="3" name="Content Placeholder 2">
            <a:extLst>
              <a:ext uri="{FF2B5EF4-FFF2-40B4-BE49-F238E27FC236}">
                <a16:creationId xmlns:a16="http://schemas.microsoft.com/office/drawing/2014/main" id="{C18C63D6-3E68-1349-A89F-2389BBA55190}"/>
              </a:ext>
            </a:extLst>
          </p:cNvPr>
          <p:cNvSpPr>
            <a:spLocks noGrp="1"/>
          </p:cNvSpPr>
          <p:nvPr>
            <p:ph idx="1"/>
          </p:nvPr>
        </p:nvSpPr>
        <p:spPr>
          <a:xfrm>
            <a:off x="635000" y="861121"/>
            <a:ext cx="10515600" cy="4351338"/>
          </a:xfrm>
        </p:spPr>
        <p:txBody>
          <a:bodyPr>
            <a:normAutofit/>
          </a:bodyPr>
          <a:lstStyle/>
          <a:p>
            <a:r>
              <a:rPr lang="en-US" sz="2000" dirty="0">
                <a:latin typeface="Times New Roman" panose="02020603050405020304" pitchFamily="18" charset="0"/>
                <a:cs typeface="Times New Roman" panose="02020603050405020304" pitchFamily="18" charset="0"/>
              </a:rPr>
              <a:t>Box plots for 4 semantic features – place, cast, action, audio</a:t>
            </a:r>
          </a:p>
        </p:txBody>
      </p:sp>
      <p:pic>
        <p:nvPicPr>
          <p:cNvPr id="4" name="Picture 3">
            <a:extLst>
              <a:ext uri="{FF2B5EF4-FFF2-40B4-BE49-F238E27FC236}">
                <a16:creationId xmlns:a16="http://schemas.microsoft.com/office/drawing/2014/main" id="{BF0A4AD2-7B65-B84A-A192-A6CCDC5051AE}"/>
              </a:ext>
            </a:extLst>
          </p:cNvPr>
          <p:cNvPicPr>
            <a:picLocks noChangeAspect="1"/>
          </p:cNvPicPr>
          <p:nvPr/>
        </p:nvPicPr>
        <p:blipFill>
          <a:blip r:embed="rId2"/>
          <a:stretch>
            <a:fillRect/>
          </a:stretch>
        </p:blipFill>
        <p:spPr>
          <a:xfrm>
            <a:off x="838199" y="1348493"/>
            <a:ext cx="3398263" cy="2501736"/>
          </a:xfrm>
          <a:prstGeom prst="rect">
            <a:avLst/>
          </a:prstGeom>
        </p:spPr>
      </p:pic>
      <p:pic>
        <p:nvPicPr>
          <p:cNvPr id="5" name="Picture 4">
            <a:extLst>
              <a:ext uri="{FF2B5EF4-FFF2-40B4-BE49-F238E27FC236}">
                <a16:creationId xmlns:a16="http://schemas.microsoft.com/office/drawing/2014/main" id="{15D96C65-282E-C340-9A01-9CB1ED553360}"/>
              </a:ext>
            </a:extLst>
          </p:cNvPr>
          <p:cNvPicPr>
            <a:picLocks noChangeAspect="1"/>
          </p:cNvPicPr>
          <p:nvPr/>
        </p:nvPicPr>
        <p:blipFill>
          <a:blip r:embed="rId3"/>
          <a:stretch>
            <a:fillRect/>
          </a:stretch>
        </p:blipFill>
        <p:spPr>
          <a:xfrm>
            <a:off x="7014109" y="1348493"/>
            <a:ext cx="3471797" cy="2501736"/>
          </a:xfrm>
          <a:prstGeom prst="rect">
            <a:avLst/>
          </a:prstGeom>
        </p:spPr>
      </p:pic>
      <p:pic>
        <p:nvPicPr>
          <p:cNvPr id="6" name="Picture 5">
            <a:extLst>
              <a:ext uri="{FF2B5EF4-FFF2-40B4-BE49-F238E27FC236}">
                <a16:creationId xmlns:a16="http://schemas.microsoft.com/office/drawing/2014/main" id="{61B28A76-530C-D049-8F3C-CD5EBC71CC06}"/>
              </a:ext>
            </a:extLst>
          </p:cNvPr>
          <p:cNvPicPr>
            <a:picLocks noChangeAspect="1"/>
          </p:cNvPicPr>
          <p:nvPr/>
        </p:nvPicPr>
        <p:blipFill>
          <a:blip r:embed="rId4"/>
          <a:stretch>
            <a:fillRect/>
          </a:stretch>
        </p:blipFill>
        <p:spPr>
          <a:xfrm>
            <a:off x="1038703" y="4218056"/>
            <a:ext cx="3197759" cy="2371739"/>
          </a:xfrm>
          <a:prstGeom prst="rect">
            <a:avLst/>
          </a:prstGeom>
        </p:spPr>
      </p:pic>
      <p:pic>
        <p:nvPicPr>
          <p:cNvPr id="7" name="Picture 6">
            <a:extLst>
              <a:ext uri="{FF2B5EF4-FFF2-40B4-BE49-F238E27FC236}">
                <a16:creationId xmlns:a16="http://schemas.microsoft.com/office/drawing/2014/main" id="{0EF8914A-40D6-F645-A13D-ED5930591C78}"/>
              </a:ext>
            </a:extLst>
          </p:cNvPr>
          <p:cNvPicPr>
            <a:picLocks noChangeAspect="1"/>
          </p:cNvPicPr>
          <p:nvPr/>
        </p:nvPicPr>
        <p:blipFill>
          <a:blip r:embed="rId5"/>
          <a:stretch>
            <a:fillRect/>
          </a:stretch>
        </p:blipFill>
        <p:spPr>
          <a:xfrm>
            <a:off x="7014109" y="4115029"/>
            <a:ext cx="3593546" cy="2577793"/>
          </a:xfrm>
          <a:prstGeom prst="rect">
            <a:avLst/>
          </a:prstGeom>
        </p:spPr>
      </p:pic>
      <p:sp>
        <p:nvSpPr>
          <p:cNvPr id="8" name="Footer Placeholder 7">
            <a:extLst>
              <a:ext uri="{FF2B5EF4-FFF2-40B4-BE49-F238E27FC236}">
                <a16:creationId xmlns:a16="http://schemas.microsoft.com/office/drawing/2014/main" id="{B89C72D1-BDA3-3945-A3AF-2686F23572E2}"/>
              </a:ext>
            </a:extLst>
          </p:cNvPr>
          <p:cNvSpPr>
            <a:spLocks noGrp="1"/>
          </p:cNvSpPr>
          <p:nvPr>
            <p:ph type="ftr" sz="quarter" idx="11"/>
          </p:nvPr>
        </p:nvSpPr>
        <p:spPr>
          <a:xfrm>
            <a:off x="2537330" y="6589795"/>
            <a:ext cx="6400800" cy="365125"/>
          </a:xfrm>
        </p:spPr>
        <p:txBody>
          <a:bodyPr/>
          <a:lstStyle/>
          <a:p>
            <a:r>
              <a:rPr lang="en-US" dirty="0"/>
              <a:t>Sankalp Singh, Scene Segmentation using </a:t>
            </a:r>
            <a:r>
              <a:rPr lang="en-US" dirty="0" err="1"/>
              <a:t>MovieScenes</a:t>
            </a:r>
            <a:r>
              <a:rPr lang="en-US" dirty="0"/>
              <a:t> Dataset, Syracuse University</a:t>
            </a:r>
          </a:p>
        </p:txBody>
      </p:sp>
      <p:pic>
        <p:nvPicPr>
          <p:cNvPr id="9" name="Picture 8">
            <a:extLst>
              <a:ext uri="{FF2B5EF4-FFF2-40B4-BE49-F238E27FC236}">
                <a16:creationId xmlns:a16="http://schemas.microsoft.com/office/drawing/2014/main" id="{57639494-6F84-B947-88EF-4D9B321BB6ED}"/>
              </a:ext>
            </a:extLst>
          </p:cNvPr>
          <p:cNvPicPr/>
          <p:nvPr/>
        </p:nvPicPr>
        <p:blipFill>
          <a:blip r:embed="rId6">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721595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65CEB-743F-8B45-95D9-E33166EE1656}"/>
              </a:ext>
            </a:extLst>
          </p:cNvPr>
          <p:cNvSpPr>
            <a:spLocks noGrp="1"/>
          </p:cNvSpPr>
          <p:nvPr>
            <p:ph type="title"/>
          </p:nvPr>
        </p:nvSpPr>
        <p:spPr/>
        <p:txBody>
          <a:bodyPr>
            <a:normAutofit/>
          </a:bodyPr>
          <a:lstStyle/>
          <a:p>
            <a:r>
              <a:rPr lang="en-US" sz="4000" b="1" dirty="0">
                <a:solidFill>
                  <a:srgbClr val="00B0F0"/>
                </a:solidFill>
                <a:latin typeface="Times New Roman" panose="02020603050405020304" pitchFamily="18" charset="0"/>
                <a:cs typeface="Times New Roman" panose="02020603050405020304" pitchFamily="18" charset="0"/>
              </a:rPr>
              <a:t>Feature Engineering: Under Sampling Technique</a:t>
            </a:r>
          </a:p>
        </p:txBody>
      </p:sp>
      <p:sp>
        <p:nvSpPr>
          <p:cNvPr id="3" name="Content Placeholder 2">
            <a:extLst>
              <a:ext uri="{FF2B5EF4-FFF2-40B4-BE49-F238E27FC236}">
                <a16:creationId xmlns:a16="http://schemas.microsoft.com/office/drawing/2014/main" id="{21760B7B-21DE-4244-B1F2-7AF09CAB0382}"/>
              </a:ext>
            </a:extLst>
          </p:cNvPr>
          <p:cNvSpPr>
            <a:spLocks noGrp="1"/>
          </p:cNvSpPr>
          <p:nvPr>
            <p:ph idx="1"/>
          </p:nvPr>
        </p:nvSpPr>
        <p:spPr>
          <a:xfrm>
            <a:off x="700414" y="1645096"/>
            <a:ext cx="10515600" cy="2796479"/>
          </a:xfrm>
        </p:spPr>
        <p:txBody>
          <a:bodyPr>
            <a:normAutofit/>
          </a:bodyPr>
          <a:lstStyle/>
          <a:p>
            <a:r>
              <a:rPr lang="en-US" sz="2000" dirty="0">
                <a:latin typeface="Times New Roman" panose="02020603050405020304" pitchFamily="18" charset="0"/>
                <a:cs typeface="Times New Roman" panose="02020603050405020304" pitchFamily="18" charset="0"/>
              </a:rPr>
              <a:t>Our dataset is highly imbalanced with respect to the target feature - ground truth</a:t>
            </a:r>
          </a:p>
          <a:p>
            <a:r>
              <a:rPr lang="en-US" sz="2000" dirty="0">
                <a:latin typeface="Times New Roman" panose="02020603050405020304" pitchFamily="18" charset="0"/>
                <a:cs typeface="Times New Roman" panose="02020603050405020304" pitchFamily="18" charset="0"/>
              </a:rPr>
              <a:t>To handle this imbalanced dataset problem, we have used the </a:t>
            </a:r>
            <a:r>
              <a:rPr lang="en-US" sz="2000" dirty="0" err="1">
                <a:latin typeface="Times New Roman" panose="02020603050405020304" pitchFamily="18" charset="0"/>
                <a:cs typeface="Times New Roman" panose="02020603050405020304" pitchFamily="18" charset="0"/>
              </a:rPr>
              <a:t>undersampling</a:t>
            </a:r>
            <a:r>
              <a:rPr lang="en-US" sz="2000" dirty="0">
                <a:latin typeface="Times New Roman" panose="02020603050405020304" pitchFamily="18" charset="0"/>
                <a:cs typeface="Times New Roman" panose="02020603050405020304" pitchFamily="18" charset="0"/>
              </a:rPr>
              <a:t> technique</a:t>
            </a:r>
          </a:p>
          <a:p>
            <a:r>
              <a:rPr lang="en-US" sz="2000" dirty="0">
                <a:latin typeface="Times New Roman" panose="02020603050405020304" pitchFamily="18" charset="0"/>
                <a:cs typeface="Times New Roman" panose="02020603050405020304" pitchFamily="18" charset="0"/>
              </a:rPr>
              <a:t>We have brought down the count of overrepresented classes to match the count of underrepresented classes using a random sample which has been extracted from the original dataset</a:t>
            </a:r>
          </a:p>
          <a:p>
            <a:endParaRPr lang="en-US"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9A03FDA-6B95-9F46-89FC-5109D1AA4060}"/>
              </a:ext>
            </a:extLst>
          </p:cNvPr>
          <p:cNvPicPr>
            <a:picLocks noChangeAspect="1"/>
          </p:cNvPicPr>
          <p:nvPr/>
        </p:nvPicPr>
        <p:blipFill>
          <a:blip r:embed="rId2"/>
          <a:stretch>
            <a:fillRect/>
          </a:stretch>
        </p:blipFill>
        <p:spPr>
          <a:xfrm>
            <a:off x="1260604" y="3326332"/>
            <a:ext cx="4000327" cy="2578192"/>
          </a:xfrm>
          <a:prstGeom prst="rect">
            <a:avLst/>
          </a:prstGeom>
        </p:spPr>
      </p:pic>
      <p:pic>
        <p:nvPicPr>
          <p:cNvPr id="6" name="Picture 5">
            <a:extLst>
              <a:ext uri="{FF2B5EF4-FFF2-40B4-BE49-F238E27FC236}">
                <a16:creationId xmlns:a16="http://schemas.microsoft.com/office/drawing/2014/main" id="{14F18C95-63E6-7A44-8AE6-3812076A57DA}"/>
              </a:ext>
            </a:extLst>
          </p:cNvPr>
          <p:cNvPicPr>
            <a:picLocks noChangeAspect="1"/>
          </p:cNvPicPr>
          <p:nvPr/>
        </p:nvPicPr>
        <p:blipFill>
          <a:blip r:embed="rId3"/>
          <a:stretch>
            <a:fillRect/>
          </a:stretch>
        </p:blipFill>
        <p:spPr>
          <a:xfrm>
            <a:off x="6358569" y="3326332"/>
            <a:ext cx="4238449" cy="2557528"/>
          </a:xfrm>
          <a:prstGeom prst="rect">
            <a:avLst/>
          </a:prstGeom>
        </p:spPr>
      </p:pic>
      <p:sp>
        <p:nvSpPr>
          <p:cNvPr id="7" name="Footer Placeholder 6">
            <a:extLst>
              <a:ext uri="{FF2B5EF4-FFF2-40B4-BE49-F238E27FC236}">
                <a16:creationId xmlns:a16="http://schemas.microsoft.com/office/drawing/2014/main" id="{A038D11B-8FDF-B849-AF22-43ABB5C88C32}"/>
              </a:ext>
            </a:extLst>
          </p:cNvPr>
          <p:cNvSpPr>
            <a:spLocks noGrp="1"/>
          </p:cNvSpPr>
          <p:nvPr>
            <p:ph type="ftr" sz="quarter" idx="11"/>
          </p:nvPr>
        </p:nvSpPr>
        <p:spPr>
          <a:xfrm>
            <a:off x="2231721" y="6511455"/>
            <a:ext cx="7302674" cy="365125"/>
          </a:xfrm>
        </p:spPr>
        <p:txBody>
          <a:bodyPr/>
          <a:lstStyle/>
          <a:p>
            <a:r>
              <a:rPr lang="en-US" dirty="0"/>
              <a:t>Sankalp Singh, Scene Segmentation using </a:t>
            </a:r>
            <a:r>
              <a:rPr lang="en-US" dirty="0" err="1"/>
              <a:t>MovieScenes</a:t>
            </a:r>
            <a:r>
              <a:rPr lang="en-US" dirty="0"/>
              <a:t> Dataset, Syracuse University</a:t>
            </a:r>
          </a:p>
        </p:txBody>
      </p:sp>
      <p:pic>
        <p:nvPicPr>
          <p:cNvPr id="8" name="Picture 7">
            <a:extLst>
              <a:ext uri="{FF2B5EF4-FFF2-40B4-BE49-F238E27FC236}">
                <a16:creationId xmlns:a16="http://schemas.microsoft.com/office/drawing/2014/main" id="{CC286DE6-B742-A34A-9BCC-7CF6AC108AA3}"/>
              </a:ext>
            </a:extLst>
          </p:cNvPr>
          <p:cNvPicPr/>
          <p:nvPr/>
        </p:nvPicPr>
        <p:blipFill>
          <a:blip r:embed="rId4">
            <a:extLst>
              <a:ext uri="{28A0092B-C50C-407E-A947-70E740481C1C}">
                <a14:useLocalDpi xmlns:a14="http://schemas.microsoft.com/office/drawing/2010/main" val="0"/>
              </a:ext>
            </a:extLst>
          </a:blip>
          <a:stretch>
            <a:fillRect/>
          </a:stretch>
        </p:blipFill>
        <p:spPr>
          <a:xfrm>
            <a:off x="10133556" y="172117"/>
            <a:ext cx="1605267" cy="1118064"/>
          </a:xfrm>
          <a:prstGeom prst="rect">
            <a:avLst/>
          </a:prstGeom>
        </p:spPr>
      </p:pic>
    </p:spTree>
    <p:extLst>
      <p:ext uri="{BB962C8B-B14F-4D97-AF65-F5344CB8AC3E}">
        <p14:creationId xmlns:p14="http://schemas.microsoft.com/office/powerpoint/2010/main" val="32976721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370</TotalTime>
  <Words>1378</Words>
  <Application>Microsoft Macintosh PowerPoint</Application>
  <PresentationFormat>Widescreen</PresentationFormat>
  <Paragraphs>225</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Times New Roman</vt:lpstr>
      <vt:lpstr>Office Theme</vt:lpstr>
      <vt:lpstr>  Scene Segmentation using MovieScenes Dataset  Eluvio Challenge</vt:lpstr>
      <vt:lpstr>Introduction</vt:lpstr>
      <vt:lpstr>Dataset Description</vt:lpstr>
      <vt:lpstr>Approach</vt:lpstr>
      <vt:lpstr>PowerPoint Presentation</vt:lpstr>
      <vt:lpstr>Data Preprocessing &amp; Transformations</vt:lpstr>
      <vt:lpstr>Exploratory Data Analysis</vt:lpstr>
      <vt:lpstr>EDA</vt:lpstr>
      <vt:lpstr>Feature Engineering: Under Sampling Technique</vt:lpstr>
      <vt:lpstr>Feature Engineering: Introducing Lags</vt:lpstr>
      <vt:lpstr>Modeling Approaches</vt:lpstr>
      <vt:lpstr>Evaluation &amp; Results – Model Approach 1</vt:lpstr>
      <vt:lpstr>Evaluation &amp; Results – Model Approach 2</vt:lpstr>
      <vt:lpstr>Evaluation &amp; Results – Model Approach 3</vt:lpstr>
      <vt:lpstr>Evaluation &amp; Results – Model Approach 4</vt:lpstr>
      <vt:lpstr>Feature Importance Plot and AUC-ROC Plot for Best Model</vt:lpstr>
      <vt:lpstr>Evaluation Metrics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Scene Segmentation using MovieScenes Dataset</dc:title>
  <dc:creator>Sankalp Singh</dc:creator>
  <cp:lastModifiedBy>Sankalp Singh</cp:lastModifiedBy>
  <cp:revision>21</cp:revision>
  <dcterms:created xsi:type="dcterms:W3CDTF">2021-03-07T08:17:22Z</dcterms:created>
  <dcterms:modified xsi:type="dcterms:W3CDTF">2021-03-08T02:40:31Z</dcterms:modified>
</cp:coreProperties>
</file>

<file path=docProps/thumbnail.jpeg>
</file>